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8" r:id="rId2"/>
    <p:sldId id="259" r:id="rId3"/>
  </p:sldIdLst>
  <p:sldSz cx="6858000" cy="12192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bu1-PC" initials="m" lastIdx="3" clrIdx="0">
    <p:extLst>
      <p:ext uri="{19B8F6BF-5375-455C-9EA6-DF929625EA0E}">
        <p15:presenceInfo xmlns:p15="http://schemas.microsoft.com/office/powerpoint/2012/main" userId="mibu1-P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542" autoAdjust="0"/>
  </p:normalViewPr>
  <p:slideViewPr>
    <p:cSldViewPr snapToGrid="0">
      <p:cViewPr varScale="1">
        <p:scale>
          <a:sx n="40" d="100"/>
          <a:sy n="40" d="100"/>
        </p:scale>
        <p:origin x="2562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4497"/>
          </a:xfrm>
          <a:prstGeom prst="rect">
            <a:avLst/>
          </a:prstGeom>
        </p:spPr>
        <p:txBody>
          <a:bodyPr vert="horz" lIns="90343" tIns="45171" rIns="90343" bIns="4517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4497"/>
          </a:xfrm>
          <a:prstGeom prst="rect">
            <a:avLst/>
          </a:prstGeom>
        </p:spPr>
        <p:txBody>
          <a:bodyPr vert="horz" lIns="90343" tIns="45171" rIns="90343" bIns="45171" rtlCol="0"/>
          <a:lstStyle>
            <a:lvl1pPr algn="r">
              <a:defRPr sz="1200"/>
            </a:lvl1pPr>
          </a:lstStyle>
          <a:p>
            <a:fld id="{8BECE98A-2EA6-4F9F-8550-3E89CCF13A64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32050" y="1233488"/>
            <a:ext cx="18716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43" tIns="45171" rIns="90343" bIns="4517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14"/>
            <a:ext cx="5388610" cy="3885106"/>
          </a:xfrm>
          <a:prstGeom prst="rect">
            <a:avLst/>
          </a:prstGeom>
        </p:spPr>
        <p:txBody>
          <a:bodyPr vert="horz" lIns="90343" tIns="45171" rIns="90343" bIns="4517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817"/>
            <a:ext cx="2918831" cy="494497"/>
          </a:xfrm>
          <a:prstGeom prst="rect">
            <a:avLst/>
          </a:prstGeom>
        </p:spPr>
        <p:txBody>
          <a:bodyPr vert="horz" lIns="90343" tIns="45171" rIns="90343" bIns="4517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817"/>
            <a:ext cx="2918831" cy="494497"/>
          </a:xfrm>
          <a:prstGeom prst="rect">
            <a:avLst/>
          </a:prstGeom>
        </p:spPr>
        <p:txBody>
          <a:bodyPr vert="horz" lIns="90343" tIns="45171" rIns="90343" bIns="45171" rtlCol="0" anchor="b"/>
          <a:lstStyle>
            <a:lvl1pPr algn="r">
              <a:defRPr sz="1200"/>
            </a:lvl1pPr>
          </a:lstStyle>
          <a:p>
            <a:fld id="{264E8A2D-7806-45E4-8491-D5F432B5C9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9471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1C35F9-2302-2B4A-403A-BA212AD2C5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A3C72370-E149-7B09-2263-DB61D0C8AC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FAFB6D24-4CF9-B95E-EA06-4B94F592B7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CDFB12A-7B73-2130-BD03-F1B0AFF8C5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4E8A2D-7806-45E4-8491-D5F432B5C9B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842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81F2-5893-447A-9500-DF3F74FED6DF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8704-75A2-45C9-8A38-A6C121C92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2964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81F2-5893-447A-9500-DF3F74FED6DF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8704-75A2-45C9-8A38-A6C121C92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40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81F2-5893-447A-9500-DF3F74FED6DF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8704-75A2-45C9-8A38-A6C121C92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677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81F2-5893-447A-9500-DF3F74FED6DF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8704-75A2-45C9-8A38-A6C121C92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959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81F2-5893-447A-9500-DF3F74FED6DF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8704-75A2-45C9-8A38-A6C121C92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8557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81F2-5893-447A-9500-DF3F74FED6DF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8704-75A2-45C9-8A38-A6C121C92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008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81F2-5893-447A-9500-DF3F74FED6DF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8704-75A2-45C9-8A38-A6C121C92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013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81F2-5893-447A-9500-DF3F74FED6DF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8704-75A2-45C9-8A38-A6C121C92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3022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81F2-5893-447A-9500-DF3F74FED6DF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8704-75A2-45C9-8A38-A6C121C92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4577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81F2-5893-447A-9500-DF3F74FED6DF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8704-75A2-45C9-8A38-A6C121C92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7097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81F2-5893-447A-9500-DF3F74FED6DF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8704-75A2-45C9-8A38-A6C121C92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7523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B81F2-5893-447A-9500-DF3F74FED6DF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78704-75A2-45C9-8A38-A6C121C92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5985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64335E-308B-697A-A07D-9EEF26C5E4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5DCC5C6-7580-2F5F-F6D8-42B7A1BB8CA0}"/>
              </a:ext>
            </a:extLst>
          </p:cNvPr>
          <p:cNvSpPr txBox="1"/>
          <p:nvPr/>
        </p:nvSpPr>
        <p:spPr>
          <a:xfrm>
            <a:off x="1625781" y="652321"/>
            <a:ext cx="413683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公益社団法人  京都市児童館学童連盟  京都市壬生児童館</a:t>
            </a:r>
            <a:endParaRPr lang="en-US" altLang="zh-TW" sz="900" u="none" strike="noStrike" dirty="0">
              <a:effectLst/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  <a:p>
            <a:r>
              <a:rPr lang="ja-JP" altLang="en-US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〒</a:t>
            </a:r>
            <a:r>
              <a:rPr lang="en-US" altLang="ja-JP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604-8433</a:t>
            </a:r>
            <a:r>
              <a:rPr lang="ja-JP" altLang="en-US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京都市中京区西ノ京北小路町</a:t>
            </a:r>
            <a:r>
              <a:rPr lang="en-US" altLang="ja-JP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5</a:t>
            </a:r>
            <a:r>
              <a:rPr lang="ja-JP" altLang="en-US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番地</a:t>
            </a:r>
            <a:endParaRPr lang="en-US" altLang="ja-JP" sz="900" u="none" strike="noStrike" dirty="0">
              <a:effectLst/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  <a:p>
            <a:r>
              <a:rPr lang="en-US" altLang="ja-JP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TEL</a:t>
            </a:r>
            <a:r>
              <a:rPr lang="ja-JP" altLang="en-US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＆</a:t>
            </a:r>
            <a:r>
              <a:rPr lang="en-US" altLang="ja-JP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FAX</a:t>
            </a:r>
            <a:r>
              <a:rPr lang="ja-JP" altLang="en-US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（</a:t>
            </a:r>
            <a:r>
              <a:rPr lang="en-US" altLang="ja-JP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075</a:t>
            </a:r>
            <a:r>
              <a:rPr lang="ja-JP" altLang="en-US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）</a:t>
            </a:r>
            <a:r>
              <a:rPr lang="en-US" altLang="ja-JP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822-4789</a:t>
            </a:r>
            <a:r>
              <a:rPr lang="ja-JP" altLang="en-US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　</a:t>
            </a:r>
            <a:r>
              <a:rPr lang="fr-FR" altLang="ja-JP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E</a:t>
            </a:r>
            <a:r>
              <a:rPr lang="ja-JP" altLang="fr-FR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－</a:t>
            </a:r>
            <a:r>
              <a:rPr lang="fr-FR" altLang="ja-JP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mail     mibu@kyo-yancha.ne.jp</a:t>
            </a:r>
            <a:endParaRPr lang="en-US" altLang="ja-JP" sz="900" b="1" i="0" u="none" strike="noStrike" dirty="0">
              <a:solidFill>
                <a:srgbClr val="000000"/>
              </a:solidFill>
              <a:effectLst/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6E70DDB-B593-C27B-7099-6C0B9ED6A4F4}"/>
              </a:ext>
            </a:extLst>
          </p:cNvPr>
          <p:cNvSpPr txBox="1"/>
          <p:nvPr/>
        </p:nvSpPr>
        <p:spPr>
          <a:xfrm>
            <a:off x="613222" y="47591"/>
            <a:ext cx="508820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5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ascadia Code" panose="020B0609020000020004" pitchFamily="49" charset="0"/>
              </a:rPr>
              <a:t>みぶじどうかんだより</a:t>
            </a: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D45B42A3-A51D-A0F9-6B47-E67B77B88612}"/>
              </a:ext>
            </a:extLst>
          </p:cNvPr>
          <p:cNvGraphicFramePr>
            <a:graphicFrameLocks noGrp="1"/>
          </p:cNvGraphicFramePr>
          <p:nvPr/>
        </p:nvGraphicFramePr>
        <p:xfrm>
          <a:off x="3873500" y="1822450"/>
          <a:ext cx="208280" cy="2971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2671465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172787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32885616-4A3E-5EC4-388B-4BE658CD97E7}"/>
              </a:ext>
            </a:extLst>
          </p:cNvPr>
          <p:cNvSpPr txBox="1"/>
          <p:nvPr/>
        </p:nvSpPr>
        <p:spPr>
          <a:xfrm>
            <a:off x="766492" y="641012"/>
            <a:ext cx="991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2025</a:t>
            </a:r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    </a:t>
            </a:r>
            <a:r>
              <a:rPr kumimoji="1"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</a:t>
            </a:r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月号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C598B714-C7F3-3788-D4D4-92490A9EC349}"/>
              </a:ext>
            </a:extLst>
          </p:cNvPr>
          <p:cNvSpPr txBox="1"/>
          <p:nvPr/>
        </p:nvSpPr>
        <p:spPr>
          <a:xfrm>
            <a:off x="8281649" y="5458473"/>
            <a:ext cx="927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避難訓練 　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火災</a:t>
            </a:r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1DFD9750-3618-9507-6583-4CB1BAE8D921}"/>
              </a:ext>
            </a:extLst>
          </p:cNvPr>
          <p:cNvSpPr txBox="1"/>
          <p:nvPr/>
        </p:nvSpPr>
        <p:spPr>
          <a:xfrm>
            <a:off x="7648102" y="5447922"/>
            <a:ext cx="1003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将棋クラブ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 algn="ctr"/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11:15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～</a:t>
            </a:r>
          </a:p>
        </p:txBody>
      </p:sp>
      <p:sp>
        <p:nvSpPr>
          <p:cNvPr id="66" name="矢印: 右 65">
            <a:extLst>
              <a:ext uri="{FF2B5EF4-FFF2-40B4-BE49-F238E27FC236}">
                <a16:creationId xmlns:a16="http://schemas.microsoft.com/office/drawing/2014/main" id="{E3ED4D2D-C474-BCE1-C0ED-FBD6B3719BA7}"/>
              </a:ext>
            </a:extLst>
          </p:cNvPr>
          <p:cNvSpPr/>
          <p:nvPr/>
        </p:nvSpPr>
        <p:spPr>
          <a:xfrm>
            <a:off x="-4325084" y="6313651"/>
            <a:ext cx="2964989" cy="1108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9510C200-788C-9761-F736-F505DD863FB4}"/>
              </a:ext>
            </a:extLst>
          </p:cNvPr>
          <p:cNvSpPr txBox="1"/>
          <p:nvPr/>
        </p:nvSpPr>
        <p:spPr>
          <a:xfrm>
            <a:off x="7207813" y="6430280"/>
            <a:ext cx="104735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畑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クラブ</a:t>
            </a:r>
            <a:r>
              <a:rPr kumimoji="1"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3:30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(1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年生</a:t>
            </a:r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pPr algn="ctr"/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4:00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(2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年生～</a:t>
            </a:r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24EC474-BA79-F9E7-84FB-C906A89618CF}"/>
              </a:ext>
            </a:extLst>
          </p:cNvPr>
          <p:cNvSpPr txBox="1"/>
          <p:nvPr/>
        </p:nvSpPr>
        <p:spPr>
          <a:xfrm>
            <a:off x="-510022" y="6760051"/>
            <a:ext cx="615429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0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endParaRPr kumimoji="1" lang="en-US" altLang="ja-JP" sz="110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endParaRPr kumimoji="1" lang="en-US" altLang="ja-JP" sz="110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</p:txBody>
      </p:sp>
      <p:sp>
        <p:nvSpPr>
          <p:cNvPr id="36" name="テキスト ボックス 62">
            <a:extLst>
              <a:ext uri="{FF2B5EF4-FFF2-40B4-BE49-F238E27FC236}">
                <a16:creationId xmlns:a16="http://schemas.microsoft.com/office/drawing/2014/main" id="{3625515B-38AF-11C6-38CD-C040081C5A67}"/>
              </a:ext>
            </a:extLst>
          </p:cNvPr>
          <p:cNvSpPr txBox="1"/>
          <p:nvPr/>
        </p:nvSpPr>
        <p:spPr>
          <a:xfrm>
            <a:off x="7886881" y="4508679"/>
            <a:ext cx="858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トランポリン教室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 algn="ctr"/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 A/10:15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～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 algn="ctr"/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 B/11:05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～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  <a:cs typeface="Calibri" panose="020F0502020204030204" pitchFamily="34" charset="0"/>
            </a:endParaRPr>
          </a:p>
        </p:txBody>
      </p:sp>
      <p:sp>
        <p:nvSpPr>
          <p:cNvPr id="29" name="フレーム 28">
            <a:extLst>
              <a:ext uri="{FF2B5EF4-FFF2-40B4-BE49-F238E27FC236}">
                <a16:creationId xmlns:a16="http://schemas.microsoft.com/office/drawing/2014/main" id="{4B4CA4F7-CE05-27A0-3944-7E214DB71205}"/>
              </a:ext>
            </a:extLst>
          </p:cNvPr>
          <p:cNvSpPr/>
          <p:nvPr/>
        </p:nvSpPr>
        <p:spPr>
          <a:xfrm>
            <a:off x="10921" y="9734843"/>
            <a:ext cx="6858000" cy="2457157"/>
          </a:xfrm>
          <a:prstGeom prst="frame">
            <a:avLst>
              <a:gd name="adj1" fmla="val 2476"/>
            </a:avLst>
          </a:prstGeom>
          <a:solidFill>
            <a:schemeClr val="accent1">
              <a:lumMod val="40000"/>
              <a:lumOff val="6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B383351-54B7-2371-C620-89847B69C141}"/>
              </a:ext>
            </a:extLst>
          </p:cNvPr>
          <p:cNvSpPr txBox="1"/>
          <p:nvPr/>
        </p:nvSpPr>
        <p:spPr>
          <a:xfrm>
            <a:off x="-6906648" y="8022508"/>
            <a:ext cx="6291256" cy="36240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 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●冬休みの期間中は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8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時から開館しております。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　ただし、</a:t>
            </a:r>
            <a:r>
              <a:rPr kumimoji="1" lang="en-US" altLang="ja-JP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12</a:t>
            </a:r>
            <a:r>
              <a:rPr kumimoji="1" lang="ja-JP" altLang="en-US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月</a:t>
            </a:r>
            <a:r>
              <a:rPr kumimoji="1" lang="en-US" altLang="ja-JP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29</a:t>
            </a:r>
            <a:r>
              <a:rPr kumimoji="1" lang="ja-JP" altLang="en-US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日</a:t>
            </a:r>
            <a:r>
              <a:rPr kumimoji="1" lang="en-US" altLang="ja-JP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(</a:t>
            </a:r>
            <a:r>
              <a:rPr kumimoji="1" lang="ja-JP" altLang="en-US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日</a:t>
            </a:r>
            <a:r>
              <a:rPr kumimoji="1" lang="en-US" altLang="ja-JP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)</a:t>
            </a:r>
            <a:r>
              <a:rPr kumimoji="1" lang="ja-JP" altLang="en-US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～</a:t>
            </a:r>
            <a:r>
              <a:rPr kumimoji="1" lang="en-US" altLang="ja-JP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1</a:t>
            </a:r>
            <a:r>
              <a:rPr kumimoji="1" lang="ja-JP" altLang="en-US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月</a:t>
            </a:r>
            <a:r>
              <a:rPr kumimoji="1" lang="en-US" altLang="ja-JP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3</a:t>
            </a:r>
            <a:r>
              <a:rPr kumimoji="1" lang="ja-JP" altLang="en-US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日</a:t>
            </a:r>
            <a:r>
              <a:rPr kumimoji="1" lang="en-US" altLang="ja-JP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(</a:t>
            </a:r>
            <a:r>
              <a:rPr kumimoji="1" lang="ja-JP" altLang="en-US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金</a:t>
            </a:r>
            <a:r>
              <a:rPr kumimoji="1" lang="en-US" altLang="ja-JP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)</a:t>
            </a:r>
            <a:r>
              <a:rPr kumimoji="1" lang="ja-JP" altLang="en-US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までは閉館となります。</a:t>
            </a:r>
            <a:endParaRPr kumimoji="1" lang="en-US" altLang="ja-JP" sz="1050" b="1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　登館の際は、</a:t>
            </a:r>
            <a:r>
              <a:rPr kumimoji="1" lang="en-US" altLang="ja-JP" sz="1200" b="1" u="sng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9</a:t>
            </a:r>
            <a:r>
              <a:rPr kumimoji="1" lang="ja-JP" altLang="en-US" sz="1200" b="1" u="sng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時</a:t>
            </a:r>
            <a:r>
              <a:rPr kumimoji="1" lang="en-US" altLang="ja-JP" sz="1200" b="1" u="sng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40</a:t>
            </a:r>
            <a:r>
              <a:rPr kumimoji="1" lang="ja-JP" altLang="en-US" sz="1200" b="1" u="sng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分までに登館してください</a:t>
            </a:r>
            <a:r>
              <a:rPr kumimoji="1" lang="ja-JP" altLang="en-US" sz="120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。</a:t>
            </a:r>
            <a:endParaRPr kumimoji="1" lang="en-US" altLang="ja-JP" sz="1200" b="1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　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8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時～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9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時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40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分までは、学校の宿題やお家でされているドリル、読書をする時間となります。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　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7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日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(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火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)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まではお弁当・水筒の用意をお願いします。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●「一般来館」で利用される際は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10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時から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17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時までとなります。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　昼食は一度帰宅して食べ、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13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時から来館できます。水筒を必ずお持ちください。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　おやつは館で食べず「お持ち帰り」となります。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　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●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18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日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(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土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)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は、</a:t>
            </a:r>
            <a:r>
              <a:rPr lang="ja-JP" altLang="en-US" sz="1050" b="0" i="0" dirty="0">
                <a:effectLst/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「京の匠の技を知る！伝統工芸体験」 ～京焼・清水焼の絵付け体験会～</a:t>
            </a:r>
            <a:endParaRPr lang="en-US" altLang="ja-JP" sz="1050" b="0" i="0" dirty="0">
              <a:effectLst/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Noto Sans JP"/>
                <a:ea typeface="ゆず ポップ A [M] Bold" panose="02000609000000000000" pitchFamily="1" charset="-128"/>
              </a:rPr>
              <a:t>　　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があります。内容は</a:t>
            </a:r>
            <a:r>
              <a:rPr kumimoji="1" lang="ja-JP" altLang="en-US" sz="1050" u="sng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湯のみ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に絵付けをします。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　当選された方は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13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時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30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分に児童館にお越しください。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　ご不明な点等ありましたら、児童館までご連絡ください。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　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●新年度の学童の申請は、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1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月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6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日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(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月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)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からとなります。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　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Web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上の申請をお願いしています。詳細については、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　さくら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days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でメールを既に送らせて頂いていますので必ずご確認ください。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5F8FD9B-F2FF-ABAF-D3DC-BA7C7D5C6FF9}"/>
              </a:ext>
            </a:extLst>
          </p:cNvPr>
          <p:cNvSpPr txBox="1"/>
          <p:nvPr/>
        </p:nvSpPr>
        <p:spPr>
          <a:xfrm>
            <a:off x="7283476" y="5797027"/>
            <a:ext cx="111891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CC7E52B-F0C8-1FC6-A445-3A4718AE934C}"/>
              </a:ext>
            </a:extLst>
          </p:cNvPr>
          <p:cNvSpPr txBox="1"/>
          <p:nvPr/>
        </p:nvSpPr>
        <p:spPr>
          <a:xfrm>
            <a:off x="7207813" y="2729395"/>
            <a:ext cx="1118912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閉館</a:t>
            </a:r>
            <a:endParaRPr kumimoji="1"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　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ED930B3-8AE1-23C5-4E0E-BB0AD9E3D1FB}"/>
              </a:ext>
            </a:extLst>
          </p:cNvPr>
          <p:cNvSpPr txBox="1"/>
          <p:nvPr/>
        </p:nvSpPr>
        <p:spPr>
          <a:xfrm>
            <a:off x="7283476" y="7104214"/>
            <a:ext cx="11628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体育館であそぼう　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3:30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kumimoji="1" lang="en-US" altLang="ja-JP" sz="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4EDD16F-E0CF-BD78-2657-8AE4855FFC3B}"/>
              </a:ext>
            </a:extLst>
          </p:cNvPr>
          <p:cNvSpPr txBox="1"/>
          <p:nvPr/>
        </p:nvSpPr>
        <p:spPr>
          <a:xfrm>
            <a:off x="7944687" y="2521983"/>
            <a:ext cx="1003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伝統工芸体験</a:t>
            </a:r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1:30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～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 algn="ctr"/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（当選者のみ）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1C567B5-4997-132D-9D64-58F16659FBC2}"/>
              </a:ext>
            </a:extLst>
          </p:cNvPr>
          <p:cNvSpPr txBox="1"/>
          <p:nvPr/>
        </p:nvSpPr>
        <p:spPr>
          <a:xfrm>
            <a:off x="7970172" y="3802281"/>
            <a:ext cx="11628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マンカラ大会　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1:30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kumimoji="1" lang="en-US" altLang="ja-JP" sz="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5B30116-294C-66D1-BE8C-B76CD433F0E4}"/>
              </a:ext>
            </a:extLst>
          </p:cNvPr>
          <p:cNvSpPr txBox="1"/>
          <p:nvPr/>
        </p:nvSpPr>
        <p:spPr>
          <a:xfrm>
            <a:off x="7055518" y="1697265"/>
            <a:ext cx="1003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詩吟教室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 algn="ctr"/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10:30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～</a:t>
            </a:r>
          </a:p>
        </p:txBody>
      </p:sp>
      <p:sp>
        <p:nvSpPr>
          <p:cNvPr id="8" name="矢印: 右 7">
            <a:extLst>
              <a:ext uri="{FF2B5EF4-FFF2-40B4-BE49-F238E27FC236}">
                <a16:creationId xmlns:a16="http://schemas.microsoft.com/office/drawing/2014/main" id="{5495139D-3878-2D6D-738B-36C0A82F6BBD}"/>
              </a:ext>
            </a:extLst>
          </p:cNvPr>
          <p:cNvSpPr/>
          <p:nvPr/>
        </p:nvSpPr>
        <p:spPr>
          <a:xfrm>
            <a:off x="-2825441" y="6907334"/>
            <a:ext cx="1325141" cy="940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9BA879A-1735-F83C-C456-34C3E1D79B60}"/>
              </a:ext>
            </a:extLst>
          </p:cNvPr>
          <p:cNvSpPr txBox="1"/>
          <p:nvPr/>
        </p:nvSpPr>
        <p:spPr>
          <a:xfrm>
            <a:off x="7222652" y="2347666"/>
            <a:ext cx="9271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けん玉週間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E3A279F-0B2F-47C9-85DC-2433084F6299}"/>
              </a:ext>
            </a:extLst>
          </p:cNvPr>
          <p:cNvSpPr txBox="1"/>
          <p:nvPr/>
        </p:nvSpPr>
        <p:spPr>
          <a:xfrm>
            <a:off x="8020887" y="6326098"/>
            <a:ext cx="927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太鼓教室 　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3:45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BE7CE1B-D9DE-56AA-54DF-6E82D2951EA2}"/>
              </a:ext>
            </a:extLst>
          </p:cNvPr>
          <p:cNvSpPr txBox="1"/>
          <p:nvPr/>
        </p:nvSpPr>
        <p:spPr>
          <a:xfrm>
            <a:off x="-2523529" y="7316694"/>
            <a:ext cx="2046457" cy="86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マンカラ大会は学童クラブとして出席の人のみでエントリーとなります。</a:t>
            </a:r>
            <a:endParaRPr kumimoji="1" lang="en-US" altLang="ja-JP" sz="100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0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「一般来館」としては参加できません。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EC52620D-1EC0-807F-B9E8-66FF461A6371}"/>
              </a:ext>
            </a:extLst>
          </p:cNvPr>
          <p:cNvSpPr/>
          <p:nvPr/>
        </p:nvSpPr>
        <p:spPr>
          <a:xfrm>
            <a:off x="33605" y="25654"/>
            <a:ext cx="6764406" cy="1202166"/>
          </a:xfrm>
          <a:prstGeom prst="rect">
            <a:avLst/>
          </a:prstGeom>
          <a:noFill/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6429741"/>
                      <a:gd name="connsiteY0" fmla="*/ 0 h 1202166"/>
                      <a:gd name="connsiteX1" fmla="*/ 520224 w 6429741"/>
                      <a:gd name="connsiteY1" fmla="*/ 0 h 1202166"/>
                      <a:gd name="connsiteX2" fmla="*/ 911854 w 6429741"/>
                      <a:gd name="connsiteY2" fmla="*/ 0 h 1202166"/>
                      <a:gd name="connsiteX3" fmla="*/ 1624971 w 6429741"/>
                      <a:gd name="connsiteY3" fmla="*/ 0 h 1202166"/>
                      <a:gd name="connsiteX4" fmla="*/ 2145195 w 6429741"/>
                      <a:gd name="connsiteY4" fmla="*/ 0 h 1202166"/>
                      <a:gd name="connsiteX5" fmla="*/ 2665420 w 6429741"/>
                      <a:gd name="connsiteY5" fmla="*/ 0 h 1202166"/>
                      <a:gd name="connsiteX6" fmla="*/ 3378537 w 6429741"/>
                      <a:gd name="connsiteY6" fmla="*/ 0 h 1202166"/>
                      <a:gd name="connsiteX7" fmla="*/ 3834464 w 6429741"/>
                      <a:gd name="connsiteY7" fmla="*/ 0 h 1202166"/>
                      <a:gd name="connsiteX8" fmla="*/ 4547580 w 6429741"/>
                      <a:gd name="connsiteY8" fmla="*/ 0 h 1202166"/>
                      <a:gd name="connsiteX9" fmla="*/ 5260697 w 6429741"/>
                      <a:gd name="connsiteY9" fmla="*/ 0 h 1202166"/>
                      <a:gd name="connsiteX10" fmla="*/ 5845219 w 6429741"/>
                      <a:gd name="connsiteY10" fmla="*/ 0 h 1202166"/>
                      <a:gd name="connsiteX11" fmla="*/ 6429741 w 6429741"/>
                      <a:gd name="connsiteY11" fmla="*/ 0 h 1202166"/>
                      <a:gd name="connsiteX12" fmla="*/ 6429741 w 6429741"/>
                      <a:gd name="connsiteY12" fmla="*/ 388700 h 1202166"/>
                      <a:gd name="connsiteX13" fmla="*/ 6429741 w 6429741"/>
                      <a:gd name="connsiteY13" fmla="*/ 753357 h 1202166"/>
                      <a:gd name="connsiteX14" fmla="*/ 6429741 w 6429741"/>
                      <a:gd name="connsiteY14" fmla="*/ 1202166 h 1202166"/>
                      <a:gd name="connsiteX15" fmla="*/ 5845219 w 6429741"/>
                      <a:gd name="connsiteY15" fmla="*/ 1202166 h 1202166"/>
                      <a:gd name="connsiteX16" fmla="*/ 5260697 w 6429741"/>
                      <a:gd name="connsiteY16" fmla="*/ 1202166 h 1202166"/>
                      <a:gd name="connsiteX17" fmla="*/ 4547580 w 6429741"/>
                      <a:gd name="connsiteY17" fmla="*/ 1202166 h 1202166"/>
                      <a:gd name="connsiteX18" fmla="*/ 3963059 w 6429741"/>
                      <a:gd name="connsiteY18" fmla="*/ 1202166 h 1202166"/>
                      <a:gd name="connsiteX19" fmla="*/ 3571429 w 6429741"/>
                      <a:gd name="connsiteY19" fmla="*/ 1202166 h 1202166"/>
                      <a:gd name="connsiteX20" fmla="*/ 3115502 w 6429741"/>
                      <a:gd name="connsiteY20" fmla="*/ 1202166 h 1202166"/>
                      <a:gd name="connsiteX21" fmla="*/ 2402385 w 6429741"/>
                      <a:gd name="connsiteY21" fmla="*/ 1202166 h 1202166"/>
                      <a:gd name="connsiteX22" fmla="*/ 1817863 w 6429741"/>
                      <a:gd name="connsiteY22" fmla="*/ 1202166 h 1202166"/>
                      <a:gd name="connsiteX23" fmla="*/ 1361936 w 6429741"/>
                      <a:gd name="connsiteY23" fmla="*/ 1202166 h 1202166"/>
                      <a:gd name="connsiteX24" fmla="*/ 777414 w 6429741"/>
                      <a:gd name="connsiteY24" fmla="*/ 1202166 h 1202166"/>
                      <a:gd name="connsiteX25" fmla="*/ 0 w 6429741"/>
                      <a:gd name="connsiteY25" fmla="*/ 1202166 h 1202166"/>
                      <a:gd name="connsiteX26" fmla="*/ 0 w 6429741"/>
                      <a:gd name="connsiteY26" fmla="*/ 837509 h 1202166"/>
                      <a:gd name="connsiteX27" fmla="*/ 0 w 6429741"/>
                      <a:gd name="connsiteY27" fmla="*/ 424765 h 1202166"/>
                      <a:gd name="connsiteX28" fmla="*/ 0 w 6429741"/>
                      <a:gd name="connsiteY28" fmla="*/ 0 h 12021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</a:cxnLst>
                    <a:rect l="l" t="t" r="r" b="b"/>
                    <a:pathLst>
                      <a:path w="6429741" h="1202166" extrusionOk="0">
                        <a:moveTo>
                          <a:pt x="0" y="0"/>
                        </a:moveTo>
                        <a:cubicBezTo>
                          <a:pt x="243499" y="-23600"/>
                          <a:pt x="334958" y="59620"/>
                          <a:pt x="520224" y="0"/>
                        </a:cubicBezTo>
                        <a:cubicBezTo>
                          <a:pt x="705490" y="-59620"/>
                          <a:pt x="799512" y="45127"/>
                          <a:pt x="911854" y="0"/>
                        </a:cubicBezTo>
                        <a:cubicBezTo>
                          <a:pt x="1024196" y="-45127"/>
                          <a:pt x="1271017" y="67106"/>
                          <a:pt x="1624971" y="0"/>
                        </a:cubicBezTo>
                        <a:cubicBezTo>
                          <a:pt x="1978925" y="-67106"/>
                          <a:pt x="1896712" y="14817"/>
                          <a:pt x="2145195" y="0"/>
                        </a:cubicBezTo>
                        <a:cubicBezTo>
                          <a:pt x="2393678" y="-14817"/>
                          <a:pt x="2470564" y="3562"/>
                          <a:pt x="2665420" y="0"/>
                        </a:cubicBezTo>
                        <a:cubicBezTo>
                          <a:pt x="2860277" y="-3562"/>
                          <a:pt x="3200919" y="67283"/>
                          <a:pt x="3378537" y="0"/>
                        </a:cubicBezTo>
                        <a:cubicBezTo>
                          <a:pt x="3556155" y="-67283"/>
                          <a:pt x="3612499" y="45758"/>
                          <a:pt x="3834464" y="0"/>
                        </a:cubicBezTo>
                        <a:cubicBezTo>
                          <a:pt x="4056429" y="-45758"/>
                          <a:pt x="4345113" y="53576"/>
                          <a:pt x="4547580" y="0"/>
                        </a:cubicBezTo>
                        <a:cubicBezTo>
                          <a:pt x="4750047" y="-53576"/>
                          <a:pt x="4956605" y="10374"/>
                          <a:pt x="5260697" y="0"/>
                        </a:cubicBezTo>
                        <a:cubicBezTo>
                          <a:pt x="5564789" y="-10374"/>
                          <a:pt x="5659724" y="67853"/>
                          <a:pt x="5845219" y="0"/>
                        </a:cubicBezTo>
                        <a:cubicBezTo>
                          <a:pt x="6030714" y="-67853"/>
                          <a:pt x="6217873" y="16864"/>
                          <a:pt x="6429741" y="0"/>
                        </a:cubicBezTo>
                        <a:cubicBezTo>
                          <a:pt x="6441527" y="165900"/>
                          <a:pt x="6420715" y="299414"/>
                          <a:pt x="6429741" y="388700"/>
                        </a:cubicBezTo>
                        <a:cubicBezTo>
                          <a:pt x="6438767" y="477986"/>
                          <a:pt x="6398435" y="614812"/>
                          <a:pt x="6429741" y="753357"/>
                        </a:cubicBezTo>
                        <a:cubicBezTo>
                          <a:pt x="6461047" y="891902"/>
                          <a:pt x="6419119" y="1034684"/>
                          <a:pt x="6429741" y="1202166"/>
                        </a:cubicBezTo>
                        <a:cubicBezTo>
                          <a:pt x="6260941" y="1206296"/>
                          <a:pt x="6108129" y="1191643"/>
                          <a:pt x="5845219" y="1202166"/>
                        </a:cubicBezTo>
                        <a:cubicBezTo>
                          <a:pt x="5582309" y="1212689"/>
                          <a:pt x="5508171" y="1168162"/>
                          <a:pt x="5260697" y="1202166"/>
                        </a:cubicBezTo>
                        <a:cubicBezTo>
                          <a:pt x="5013223" y="1236170"/>
                          <a:pt x="4855389" y="1193296"/>
                          <a:pt x="4547580" y="1202166"/>
                        </a:cubicBezTo>
                        <a:cubicBezTo>
                          <a:pt x="4239771" y="1211036"/>
                          <a:pt x="4140875" y="1184777"/>
                          <a:pt x="3963059" y="1202166"/>
                        </a:cubicBezTo>
                        <a:cubicBezTo>
                          <a:pt x="3785243" y="1219555"/>
                          <a:pt x="3735308" y="1165609"/>
                          <a:pt x="3571429" y="1202166"/>
                        </a:cubicBezTo>
                        <a:cubicBezTo>
                          <a:pt x="3407550" y="1238723"/>
                          <a:pt x="3306465" y="1199379"/>
                          <a:pt x="3115502" y="1202166"/>
                        </a:cubicBezTo>
                        <a:cubicBezTo>
                          <a:pt x="2924539" y="1204953"/>
                          <a:pt x="2740696" y="1149003"/>
                          <a:pt x="2402385" y="1202166"/>
                        </a:cubicBezTo>
                        <a:cubicBezTo>
                          <a:pt x="2064074" y="1255329"/>
                          <a:pt x="2036509" y="1166901"/>
                          <a:pt x="1817863" y="1202166"/>
                        </a:cubicBezTo>
                        <a:cubicBezTo>
                          <a:pt x="1599217" y="1237431"/>
                          <a:pt x="1578908" y="1198651"/>
                          <a:pt x="1361936" y="1202166"/>
                        </a:cubicBezTo>
                        <a:cubicBezTo>
                          <a:pt x="1144964" y="1205681"/>
                          <a:pt x="1045045" y="1140637"/>
                          <a:pt x="777414" y="1202166"/>
                        </a:cubicBezTo>
                        <a:cubicBezTo>
                          <a:pt x="509783" y="1263695"/>
                          <a:pt x="272611" y="1190612"/>
                          <a:pt x="0" y="1202166"/>
                        </a:cubicBezTo>
                        <a:cubicBezTo>
                          <a:pt x="-33887" y="1123573"/>
                          <a:pt x="16116" y="919864"/>
                          <a:pt x="0" y="837509"/>
                        </a:cubicBezTo>
                        <a:cubicBezTo>
                          <a:pt x="-16116" y="755154"/>
                          <a:pt x="4992" y="529569"/>
                          <a:pt x="0" y="424765"/>
                        </a:cubicBezTo>
                        <a:cubicBezTo>
                          <a:pt x="-4992" y="319961"/>
                          <a:pt x="49896" y="12229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86F48C07-95AF-C411-6E85-6790003215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4331" y="136674"/>
            <a:ext cx="765471" cy="760860"/>
          </a:xfrm>
          <a:prstGeom prst="rect">
            <a:avLst/>
          </a:prstGeom>
        </p:spPr>
      </p:pic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1D34E97A-83F1-DB6C-F326-F29273964B0E}"/>
              </a:ext>
            </a:extLst>
          </p:cNvPr>
          <p:cNvSpPr/>
          <p:nvPr/>
        </p:nvSpPr>
        <p:spPr>
          <a:xfrm>
            <a:off x="5366568" y="882227"/>
            <a:ext cx="360996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07にくまるフォント" panose="02000900000000000000"/>
              </a:rPr>
              <a:t>HP</a:t>
            </a:r>
            <a:endParaRPr lang="ja-JP" altLang="en-US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07にくまるフォント" panose="0200090000000000000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F461B3D-8ABA-17AC-6C62-274AE7B3EA4A}"/>
              </a:ext>
            </a:extLst>
          </p:cNvPr>
          <p:cNvSpPr txBox="1"/>
          <p:nvPr/>
        </p:nvSpPr>
        <p:spPr>
          <a:xfrm>
            <a:off x="147438" y="9734843"/>
            <a:ext cx="6563124" cy="23625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2000"/>
              </a:lnSpc>
            </a:pP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♢利用対象：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歳～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18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歳未満の子どもとその保護者</a:t>
            </a:r>
            <a:endParaRPr lang="en-US" altLang="ja-JP" sz="11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</a:pP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♢開館日：月～土曜日（休館日：日曜・祝日・年末年始　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12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／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29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～１／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4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）</a:t>
            </a:r>
            <a:endParaRPr lang="en-US" altLang="ja-JP" sz="11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</a:pP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♢開館時間：午前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10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時～午後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6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時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30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分（午後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5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時以降は中高生の利用時間になります）</a:t>
            </a:r>
            <a:endParaRPr lang="en-US" altLang="ja-JP" sz="11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</a:pP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♢利用料：無料　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実費が必要なものもあります。</a:t>
            </a:r>
            <a:endParaRPr lang="en-US" altLang="ja-JP" sz="11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</a:pP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♢ランチタイムは平日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12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00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13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00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です。お気軽にご利用ください。</a:t>
            </a:r>
            <a:endParaRPr lang="en-US" altLang="ja-JP" sz="11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</a:pP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♢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登録制の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乳幼児クラブや学童クラブ・教室・クラブ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は費用が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必要なものもあります。</a:t>
            </a:r>
            <a:endParaRPr lang="en-US" altLang="ja-JP" sz="11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</a:pPr>
            <a:r>
              <a:rPr lang="ja-JP" altLang="en-US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〇学童クラブ（登録制）</a:t>
            </a:r>
          </a:p>
          <a:p>
            <a:pPr algn="just">
              <a:lnSpc>
                <a:spcPts val="2000"/>
              </a:lnSpc>
            </a:pPr>
            <a:r>
              <a:rPr lang="ja-JP" altLang="en-US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・就労等で昼間留守家庭の児童（小学１～</a:t>
            </a:r>
            <a:r>
              <a:rPr lang="en-US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6</a:t>
            </a:r>
            <a:r>
              <a:rPr lang="ja-JP" altLang="en-US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年生）の生活や遊びの場です。</a:t>
            </a:r>
            <a:endParaRPr lang="en-US" altLang="ja-JP" sz="12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</a:pPr>
            <a:r>
              <a:rPr lang="en-US" altLang="ja-JP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詳細は壬生児童館までお問合せください。</a:t>
            </a:r>
            <a:endParaRPr lang="en-US" altLang="ja-JP" sz="12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30" name="表 29">
            <a:extLst>
              <a:ext uri="{FF2B5EF4-FFF2-40B4-BE49-F238E27FC236}">
                <a16:creationId xmlns:a16="http://schemas.microsoft.com/office/drawing/2014/main" id="{E467417B-FBD4-0804-C54D-7312E63242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210129"/>
              </p:ext>
            </p:extLst>
          </p:nvPr>
        </p:nvGraphicFramePr>
        <p:xfrm>
          <a:off x="10921" y="1310055"/>
          <a:ext cx="6841588" cy="6704576"/>
        </p:xfrm>
        <a:graphic>
          <a:graphicData uri="http://schemas.openxmlformats.org/drawingml/2006/table">
            <a:tbl>
              <a:tblPr/>
              <a:tblGrid>
                <a:gridCol w="688531">
                  <a:extLst>
                    <a:ext uri="{9D8B030D-6E8A-4147-A177-3AD203B41FA5}">
                      <a16:colId xmlns:a16="http://schemas.microsoft.com/office/drawing/2014/main" val="1539642709"/>
                    </a:ext>
                  </a:extLst>
                </a:gridCol>
                <a:gridCol w="1017827">
                  <a:extLst>
                    <a:ext uri="{9D8B030D-6E8A-4147-A177-3AD203B41FA5}">
                      <a16:colId xmlns:a16="http://schemas.microsoft.com/office/drawing/2014/main" val="228295861"/>
                    </a:ext>
                  </a:extLst>
                </a:gridCol>
                <a:gridCol w="1006871">
                  <a:extLst>
                    <a:ext uri="{9D8B030D-6E8A-4147-A177-3AD203B41FA5}">
                      <a16:colId xmlns:a16="http://schemas.microsoft.com/office/drawing/2014/main" val="1671111613"/>
                    </a:ext>
                  </a:extLst>
                </a:gridCol>
                <a:gridCol w="1028783">
                  <a:extLst>
                    <a:ext uri="{9D8B030D-6E8A-4147-A177-3AD203B41FA5}">
                      <a16:colId xmlns:a16="http://schemas.microsoft.com/office/drawing/2014/main" val="1884115421"/>
                    </a:ext>
                  </a:extLst>
                </a:gridCol>
                <a:gridCol w="1019092">
                  <a:extLst>
                    <a:ext uri="{9D8B030D-6E8A-4147-A177-3AD203B41FA5}">
                      <a16:colId xmlns:a16="http://schemas.microsoft.com/office/drawing/2014/main" val="1741121903"/>
                    </a:ext>
                  </a:extLst>
                </a:gridCol>
                <a:gridCol w="1016562">
                  <a:extLst>
                    <a:ext uri="{9D8B030D-6E8A-4147-A177-3AD203B41FA5}">
                      <a16:colId xmlns:a16="http://schemas.microsoft.com/office/drawing/2014/main" val="670025085"/>
                    </a:ext>
                  </a:extLst>
                </a:gridCol>
                <a:gridCol w="1063922">
                  <a:extLst>
                    <a:ext uri="{9D8B030D-6E8A-4147-A177-3AD203B41FA5}">
                      <a16:colId xmlns:a16="http://schemas.microsoft.com/office/drawing/2014/main" val="113115090"/>
                    </a:ext>
                  </a:extLst>
                </a:gridCol>
              </a:tblGrid>
              <a:tr h="54945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火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金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7212368"/>
                  </a:ext>
                </a:extLst>
              </a:tr>
              <a:tr h="477514">
                <a:tc>
                  <a:txBody>
                    <a:bodyPr/>
                    <a:lstStyle/>
                    <a:p>
                      <a:pPr algn="l" fontAlgn="t"/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t"/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t"/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t"/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</a:p>
                    <a:p>
                      <a:pPr algn="ctr" fontAlgn="t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夏の遠足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t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(11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時～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時は閉館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8804668"/>
                  </a:ext>
                </a:extLst>
              </a:tr>
              <a:tr h="535076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野球教室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2052174"/>
                  </a:ext>
                </a:extLst>
              </a:tr>
              <a:tr h="433284"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</a:p>
                    <a:p>
                      <a:pPr algn="l" fontAlgn="t"/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t"/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kumimoji="1" lang="en-US" altLang="ja-JP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)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algn="l" fontAlgn="t"/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  <a:endParaRPr kumimoji="1" lang="en-US" altLang="ja-JP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</a:p>
                    <a:p>
                      <a:pPr algn="ctr" fontAlgn="t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廃油回収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t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将棋教室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2928083"/>
                  </a:ext>
                </a:extLst>
              </a:tr>
              <a:tr h="481965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こま大会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トランポリンの日</a:t>
                      </a:r>
                      <a:endParaRPr kumimoji="1" lang="en-US" altLang="ja-JP" sz="9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（やりたい人）</a:t>
                      </a:r>
                      <a:endParaRPr kumimoji="1" lang="en-US" altLang="ja-JP" sz="9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algn="l" fontAlgn="b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体育館であそぼう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7232700"/>
                  </a:ext>
                </a:extLst>
              </a:tr>
              <a:tr h="524849"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</a:p>
                    <a:p>
                      <a:pPr algn="ctr" fontAlgn="t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山の日</a:t>
                      </a:r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  <a:endParaRPr kumimoji="1" lang="en-US" altLang="ja-JP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</a:t>
                      </a:r>
                    </a:p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避難訓練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518612"/>
                  </a:ext>
                </a:extLst>
              </a:tr>
              <a:tr h="412411">
                <a:tc>
                  <a:txBody>
                    <a:bodyPr/>
                    <a:lstStyle/>
                    <a:p>
                      <a:pPr algn="l" fontAlgn="b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閉館</a:t>
                      </a:r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endParaRPr lang="en-US" altLang="ja-JP" sz="13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b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0695899"/>
                  </a:ext>
                </a:extLst>
              </a:tr>
              <a:tr h="534193"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19</a:t>
                      </a:r>
                    </a:p>
                    <a:p>
                      <a:pPr algn="l" fontAlgn="t"/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22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23</a:t>
                      </a:r>
                    </a:p>
                    <a:p>
                      <a:pPr algn="ctr" fontAlgn="t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詩吟教室</a:t>
                      </a:r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6822474"/>
                  </a:ext>
                </a:extLst>
              </a:tr>
              <a:tr h="539121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トランポリンの日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b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（やりたい人）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マンカラ大会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b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だがしやさん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太鼓教室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062129"/>
                  </a:ext>
                </a:extLst>
              </a:tr>
              <a:tr h="626546"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25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26</a:t>
                      </a:r>
                    </a:p>
                    <a:p>
                      <a:pPr algn="ctr" fontAlgn="t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のびのびひろば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t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遊戯室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27</a:t>
                      </a:r>
                    </a:p>
                    <a:p>
                      <a:pPr algn="ctr" fontAlgn="t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たうたう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t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ファミリー</a:t>
                      </a:r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28</a:t>
                      </a:r>
                    </a:p>
                    <a:p>
                      <a:pPr algn="ctr" fontAlgn="t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のびのびひろば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t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遊戯室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</a:p>
                    <a:p>
                      <a:pPr algn="l" fontAlgn="t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29</a:t>
                      </a:r>
                    </a:p>
                    <a:p>
                      <a:pPr algn="ctr" fontAlgn="t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のびのびひろば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t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トランポリンの日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30</a:t>
                      </a:r>
                    </a:p>
                    <a:p>
                      <a:pPr algn="l" fontAlgn="t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トランポリン教室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0104395"/>
                  </a:ext>
                </a:extLst>
              </a:tr>
              <a:tr h="426669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体育館であそぼう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畑クラブ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b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年生）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太鼓教室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畑クラブ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b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（３年生以上）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4442788"/>
                  </a:ext>
                </a:extLst>
              </a:tr>
              <a:tr h="339750"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31</a:t>
                      </a:r>
                      <a:endParaRPr kumimoji="1" lang="ja-JP" alt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0789092"/>
                  </a:ext>
                </a:extLst>
              </a:tr>
              <a:tr h="534193"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0886344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9002D42-DC09-AD53-52F8-BBCBB488682B}"/>
              </a:ext>
            </a:extLst>
          </p:cNvPr>
          <p:cNvSpPr txBox="1"/>
          <p:nvPr/>
        </p:nvSpPr>
        <p:spPr>
          <a:xfrm>
            <a:off x="53590" y="8067948"/>
            <a:ext cx="6746027" cy="8192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きっずぱぁく</a:t>
            </a:r>
            <a:r>
              <a:rPr kumimoji="0" lang="en-US" altLang="ja-JP" sz="1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in</a:t>
            </a:r>
            <a:r>
              <a:rPr kumimoji="0" lang="ja-JP" altLang="en-US" sz="1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朱四</a:t>
            </a:r>
          </a:p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日時：</a:t>
            </a:r>
            <a:r>
              <a:rPr kumimoji="0" lang="en-US" altLang="ja-JP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8</a:t>
            </a:r>
            <a:r>
              <a:rPr kumimoji="0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100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6</a:t>
            </a:r>
            <a:r>
              <a:rPr kumimoji="0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日（水）</a:t>
            </a:r>
            <a:r>
              <a:rPr kumimoji="0" lang="en-US" altLang="ja-JP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10</a:t>
            </a:r>
            <a:r>
              <a:rPr kumimoji="0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00</a:t>
            </a:r>
            <a:r>
              <a:rPr kumimoji="0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～　無料　　　場所：朱四集会所２階</a:t>
            </a:r>
            <a:r>
              <a:rPr kumimoji="0" lang="en-US" altLang="ja-JP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(</a:t>
            </a:r>
            <a:r>
              <a:rPr kumimoji="0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朱四小学校南東角</a:t>
            </a:r>
            <a:r>
              <a:rPr kumimoji="0" lang="en-US" altLang="ja-JP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)</a:t>
            </a:r>
          </a:p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朱四学区の民生児童委員・社協さんが運営されています。乳幼児親子さんならどなたでもご利用できます。</a:t>
            </a:r>
            <a:endParaRPr kumimoji="0" lang="en-US" altLang="ja-JP" sz="10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67F21F2-B5CF-3FF6-EF53-E43A081B2970}"/>
              </a:ext>
            </a:extLst>
          </p:cNvPr>
          <p:cNvSpPr txBox="1"/>
          <p:nvPr/>
        </p:nvSpPr>
        <p:spPr>
          <a:xfrm>
            <a:off x="58383" y="8933859"/>
            <a:ext cx="3253987" cy="7562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歌声サークル　「たう</a:t>
            </a:r>
            <a:r>
              <a:rPr kumimoji="0" lang="en-US" altLang="ja-JP" sz="11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♪</a:t>
            </a:r>
            <a:r>
              <a:rPr kumimoji="0" lang="ja-JP" altLang="en-US" sz="11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たう</a:t>
            </a:r>
            <a:r>
              <a:rPr kumimoji="0" lang="en-US" altLang="ja-JP" sz="11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♪</a:t>
            </a:r>
            <a:r>
              <a:rPr kumimoji="0" lang="ja-JP" altLang="en-US" sz="11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ファミリー♪」</a:t>
            </a:r>
            <a:endParaRPr kumimoji="0" lang="en-US" altLang="ja-JP" sz="1100" b="1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8</a:t>
            </a:r>
            <a:r>
              <a:rPr kumimoji="0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月</a:t>
            </a:r>
            <a:r>
              <a:rPr kumimoji="0" lang="en-US" altLang="ja-JP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27</a:t>
            </a:r>
            <a:r>
              <a:rPr kumimoji="0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日（水）</a:t>
            </a:r>
            <a:r>
              <a:rPr kumimoji="0" lang="en-US" altLang="ja-JP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10</a:t>
            </a:r>
            <a:r>
              <a:rPr kumimoji="0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30</a:t>
            </a:r>
            <a:r>
              <a:rPr kumimoji="0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～</a:t>
            </a:r>
            <a:r>
              <a:rPr kumimoji="0" lang="en-US" altLang="ja-JP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12</a:t>
            </a:r>
            <a:r>
              <a:rPr kumimoji="0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00</a:t>
            </a:r>
          </a:p>
          <a:p>
            <a:pPr marL="0" marR="0" lvl="0" indent="0" algn="just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歌の好きな方、気軽に声を合わせませんか？</a:t>
            </a:r>
            <a:endParaRPr kumimoji="0" lang="en-US" altLang="ja-JP" sz="105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D80A560-F2BA-958F-D58C-58B3670E576A}"/>
              </a:ext>
            </a:extLst>
          </p:cNvPr>
          <p:cNvSpPr txBox="1"/>
          <p:nvPr/>
        </p:nvSpPr>
        <p:spPr>
          <a:xfrm>
            <a:off x="7648102" y="7882330"/>
            <a:ext cx="3301224" cy="10801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★おしらせ★</a:t>
            </a:r>
            <a:endParaRPr kumimoji="0" lang="en-US" altLang="ja-JP" sz="1400" b="1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５月３日（土）～５月６日（火）までのゴールデンウィーク期間中は児童館は閉館します。</a:t>
            </a:r>
            <a:endParaRPr lang="en-US" altLang="ja-JP" sz="1200" kern="10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C3544498-19D9-3AA1-3A6E-1071D666285F}"/>
              </a:ext>
            </a:extLst>
          </p:cNvPr>
          <p:cNvSpPr txBox="1"/>
          <p:nvPr/>
        </p:nvSpPr>
        <p:spPr>
          <a:xfrm>
            <a:off x="-1564116" y="4278984"/>
            <a:ext cx="11299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たう♪たう♪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ファミリー♪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844180BF-AE74-27B1-4CE7-676CA5EC0817}"/>
              </a:ext>
            </a:extLst>
          </p:cNvPr>
          <p:cNvSpPr txBox="1"/>
          <p:nvPr/>
        </p:nvSpPr>
        <p:spPr>
          <a:xfrm>
            <a:off x="-1399678" y="5408395"/>
            <a:ext cx="107689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のびのびひろば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遊戯室</a:t>
            </a:r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7D6C1E1C-BB6B-6EF2-52D6-C6CD2D1C2CDA}"/>
              </a:ext>
            </a:extLst>
          </p:cNvPr>
          <p:cNvSpPr txBox="1"/>
          <p:nvPr/>
        </p:nvSpPr>
        <p:spPr>
          <a:xfrm>
            <a:off x="-1323641" y="5847959"/>
            <a:ext cx="107689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のびのびひろば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遊戯室</a:t>
            </a:r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8F85148F-76B5-776A-24A7-2A7C77CAEBC4}"/>
              </a:ext>
            </a:extLst>
          </p:cNvPr>
          <p:cNvSpPr txBox="1"/>
          <p:nvPr/>
        </p:nvSpPr>
        <p:spPr>
          <a:xfrm>
            <a:off x="-1572343" y="4916100"/>
            <a:ext cx="107689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のびのびひろば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遊戯室</a:t>
            </a:r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</p:txBody>
      </p:sp>
      <p:pic>
        <p:nvPicPr>
          <p:cNvPr id="65" name="図 64">
            <a:extLst>
              <a:ext uri="{FF2B5EF4-FFF2-40B4-BE49-F238E27FC236}">
                <a16:creationId xmlns:a16="http://schemas.microsoft.com/office/drawing/2014/main" id="{29C0F0C4-2BF8-C30A-D25C-D3BC480035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1191" y="184936"/>
            <a:ext cx="667353" cy="780872"/>
          </a:xfrm>
          <a:prstGeom prst="rect">
            <a:avLst/>
          </a:prstGeom>
        </p:spPr>
      </p:pic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FB4368B2-26F1-50C8-0445-C4816FF1CF41}"/>
              </a:ext>
            </a:extLst>
          </p:cNvPr>
          <p:cNvSpPr/>
          <p:nvPr/>
        </p:nvSpPr>
        <p:spPr>
          <a:xfrm>
            <a:off x="5915429" y="930939"/>
            <a:ext cx="804707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07にくまるフォント" panose="02000900000000000000"/>
              </a:rPr>
              <a:t>Instagram</a:t>
            </a:r>
            <a:endParaRPr lang="ja-JP" altLang="en-US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07にくまるフォント" panose="0200090000000000000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8655A66-5A20-237F-21CE-A77920BDE057}"/>
              </a:ext>
            </a:extLst>
          </p:cNvPr>
          <p:cNvSpPr txBox="1"/>
          <p:nvPr/>
        </p:nvSpPr>
        <p:spPr>
          <a:xfrm>
            <a:off x="3373302" y="8933594"/>
            <a:ext cx="3426315" cy="7187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廃油回収</a:t>
            </a:r>
            <a:endParaRPr kumimoji="0" lang="en-US" altLang="ja-JP" sz="1200" b="1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8</a:t>
            </a:r>
            <a:r>
              <a:rPr kumimoji="0" lang="ja-JP" altLang="en-US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月</a:t>
            </a:r>
            <a:r>
              <a:rPr kumimoji="0" lang="en-US" altLang="ja-JP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9</a:t>
            </a:r>
            <a:r>
              <a:rPr kumimoji="0" lang="ja-JP" altLang="en-US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日（土）</a:t>
            </a:r>
            <a:r>
              <a:rPr kumimoji="0" lang="en-US" altLang="ja-JP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10</a:t>
            </a:r>
            <a:r>
              <a:rPr kumimoji="0" lang="ja-JP" altLang="en-US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00</a:t>
            </a:r>
            <a:r>
              <a:rPr kumimoji="0" lang="ja-JP" altLang="en-US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～</a:t>
            </a:r>
            <a:r>
              <a:rPr kumimoji="0" lang="en-US" altLang="ja-JP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12</a:t>
            </a:r>
            <a:r>
              <a:rPr kumimoji="0" lang="ja-JP" altLang="en-US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00</a:t>
            </a:r>
          </a:p>
          <a:p>
            <a:pPr marL="0" marR="0" lvl="0" indent="0" algn="just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児童館前に回収ポリタンクを置いています</a:t>
            </a:r>
            <a:r>
              <a:rPr lang="ja-JP" altLang="en-US" sz="1050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。</a:t>
            </a:r>
            <a:endParaRPr kumimoji="0" lang="en-US" altLang="ja-JP" sz="105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862138A6-BE05-BD73-6A29-7553978E834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0" y="119273"/>
            <a:ext cx="765471" cy="1011199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816558E2-B39E-2182-5332-8C0399FA6AE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220" y="2027366"/>
            <a:ext cx="929342" cy="628412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E0A16374-FDF6-25ED-A740-90F5C7C6541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94" y="2027366"/>
            <a:ext cx="858987" cy="580839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8D2A9C6B-8287-9865-EA57-365CEC881EC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157" y="2027366"/>
            <a:ext cx="858987" cy="580839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249DF399-BF1A-F315-697B-7520A238D49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94" y="7273491"/>
            <a:ext cx="858987" cy="580839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95F4DE13-9EE5-B004-0CF8-10094C0B072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7111" y="7267676"/>
            <a:ext cx="858987" cy="580839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30F3D1C9-57B3-ECC3-FB3D-D37D86FF526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5953" y="7267675"/>
            <a:ext cx="858987" cy="580839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94EBC0D0-113F-CBC7-11C2-8B0B9B91C40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739" y="2035819"/>
            <a:ext cx="929342" cy="628412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E15655E1-17E6-B3BD-1328-03157CF2C61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132" y="7243888"/>
            <a:ext cx="929342" cy="628412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3DC76018-FA8C-6E7F-844E-9920ED4E308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432" y="7243888"/>
            <a:ext cx="929342" cy="628412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0151C34A-4934-74C5-91F0-4EC694831AB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832" y="7243888"/>
            <a:ext cx="929342" cy="628412"/>
          </a:xfrm>
          <a:prstGeom prst="rect">
            <a:avLst/>
          </a:prstGeom>
        </p:spPr>
      </p:pic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6B897099-E101-C43F-0D98-89C324711267}"/>
              </a:ext>
            </a:extLst>
          </p:cNvPr>
          <p:cNvCxnSpPr>
            <a:cxnSpLocks/>
          </p:cNvCxnSpPr>
          <p:nvPr/>
        </p:nvCxnSpPr>
        <p:spPr>
          <a:xfrm>
            <a:off x="2505075" y="3907968"/>
            <a:ext cx="321955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1DEB2A80-6BCE-430E-04E7-C4E0A8ECF2A8}"/>
              </a:ext>
            </a:extLst>
          </p:cNvPr>
          <p:cNvSpPr txBox="1"/>
          <p:nvPr/>
        </p:nvSpPr>
        <p:spPr>
          <a:xfrm>
            <a:off x="53006" y="3760137"/>
            <a:ext cx="33368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けん玉週間　～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日まで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7036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32B4D4A-C803-F18D-CBD1-0B538FCE4AEC}"/>
              </a:ext>
            </a:extLst>
          </p:cNvPr>
          <p:cNvSpPr txBox="1"/>
          <p:nvPr/>
        </p:nvSpPr>
        <p:spPr>
          <a:xfrm>
            <a:off x="3562233" y="48268"/>
            <a:ext cx="3228934" cy="3128677"/>
          </a:xfrm>
          <a:prstGeom prst="rect">
            <a:avLst/>
          </a:prstGeom>
          <a:ln cap="rnd">
            <a:solidFill>
              <a:schemeClr val="bg2">
                <a:lumMod val="75000"/>
              </a:schemeClr>
            </a:solidFill>
            <a:prstDash val="lgDash"/>
            <a:beve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〇「のびのびひろば（遊戯室・図書室）」</a:t>
            </a:r>
            <a:endParaRPr kumimoji="0" lang="en-US" altLang="ja-JP" sz="1200" b="1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1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 </a:t>
            </a:r>
            <a:r>
              <a:rPr kumimoji="0" lang="en-US" altLang="ja-JP" sz="12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8/26</a:t>
            </a:r>
            <a:r>
              <a:rPr lang="ja-JP" altLang="en-US" sz="1200" b="1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より再開します！</a:t>
            </a:r>
            <a:endParaRPr kumimoji="0" lang="en-US" altLang="ja-JP" sz="1200" b="1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対象：乳幼児親子（登録不要・無料）</a:t>
            </a:r>
            <a:endParaRPr kumimoji="0" lang="en-US" altLang="ja-JP" sz="105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10</a:t>
            </a:r>
            <a:r>
              <a:rPr kumimoji="0" lang="ja-JP" altLang="en-US" sz="9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9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30</a:t>
            </a:r>
            <a:r>
              <a:rPr kumimoji="0" lang="ja-JP" altLang="en-US" sz="9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～</a:t>
            </a:r>
            <a:r>
              <a:rPr kumimoji="0" lang="en-US" altLang="ja-JP" sz="9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12</a:t>
            </a:r>
            <a:r>
              <a:rPr kumimoji="0" lang="ja-JP" altLang="en-US" sz="9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9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00</a:t>
            </a:r>
            <a:r>
              <a:rPr kumimoji="0" lang="ja-JP" altLang="en-US" sz="9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に遊戯室・図書室で自由遊びが</a:t>
            </a:r>
            <a:endParaRPr kumimoji="0" lang="en-US" altLang="ja-JP" sz="9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できます。</a:t>
            </a:r>
            <a:r>
              <a:rPr lang="ja-JP" altLang="en-US" sz="900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おもちゃや絵本があります。</a:t>
            </a:r>
            <a:endParaRPr lang="en-US" altLang="ja-JP" sz="900" kern="10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900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ご自由にお使いください。</a:t>
            </a:r>
            <a:endParaRPr kumimoji="0" lang="en-US" altLang="ja-JP" sz="9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〇「トランポリンの日」　</a:t>
            </a:r>
            <a:r>
              <a:rPr kumimoji="0" lang="en-US" altLang="ja-JP" sz="12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29</a:t>
            </a:r>
            <a:r>
              <a:rPr kumimoji="0" lang="ja-JP" altLang="en-US" sz="12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日（金）</a:t>
            </a:r>
            <a:endParaRPr kumimoji="0" lang="en-US" altLang="ja-JP" sz="1200" b="1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対象：乳幼児親子（登録不要・無料）</a:t>
            </a:r>
            <a:endParaRPr kumimoji="0" lang="en-US" altLang="ja-JP" sz="9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10</a:t>
            </a:r>
            <a:r>
              <a:rPr kumimoji="0" lang="ja-JP" altLang="en-US" sz="9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9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30</a:t>
            </a:r>
            <a:r>
              <a:rPr kumimoji="0" lang="ja-JP" altLang="en-US" sz="9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～</a:t>
            </a:r>
            <a:r>
              <a:rPr kumimoji="0" lang="en-US" altLang="ja-JP" sz="9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12</a:t>
            </a:r>
            <a:r>
              <a:rPr kumimoji="0" lang="ja-JP" altLang="en-US" sz="9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9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00</a:t>
            </a:r>
            <a:r>
              <a:rPr kumimoji="0" lang="ja-JP" altLang="en-US" sz="9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に遊戯室でトランポリンで遊べます。</a:t>
            </a:r>
            <a:endParaRPr kumimoji="0" lang="en-US" altLang="ja-JP" sz="9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♢乳幼児親子の方に</a:t>
            </a:r>
            <a:r>
              <a:rPr kumimoji="0" lang="en-US" altLang="ja-JP" sz="105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</a:t>
            </a:r>
            <a:r>
              <a:rPr kumimoji="0" lang="ja-JP" altLang="en-US" sz="105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週間に３冊、図書の貸し出し　</a:t>
            </a:r>
            <a:endParaRPr kumimoji="0" lang="en-US" altLang="ja-JP" sz="1050" b="1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b="1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0" lang="ja-JP" altLang="en-US" sz="105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をしています</a:t>
            </a:r>
            <a:r>
              <a:rPr lang="ja-JP" altLang="en-US" sz="1050" b="1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。</a:t>
            </a:r>
            <a:r>
              <a:rPr kumimoji="0" lang="ja-JP" altLang="en-US" sz="105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詳しくは児童館まで問い合わせ</a:t>
            </a:r>
            <a:endParaRPr kumimoji="0" lang="en-US" altLang="ja-JP" sz="1050" b="1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b="1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0" lang="ja-JP" altLang="en-US" sz="105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ください</a:t>
            </a:r>
            <a:r>
              <a:rPr kumimoji="0" lang="ja-JP" altLang="en-US" sz="10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。</a:t>
            </a:r>
            <a:endParaRPr kumimoji="0" lang="en-US" altLang="ja-JP" sz="1000" b="1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2F35AA-B1FC-0D6F-9E8C-2B814DD09005}"/>
              </a:ext>
            </a:extLst>
          </p:cNvPr>
          <p:cNvSpPr txBox="1"/>
          <p:nvPr/>
        </p:nvSpPr>
        <p:spPr>
          <a:xfrm>
            <a:off x="38100" y="41383"/>
            <a:ext cx="3466983" cy="4184543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2025</a:t>
            </a:r>
            <a:r>
              <a:rPr kumimoji="0" lang="ja-JP" altLang="en-US" sz="16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年度　乳幼児クラブ</a:t>
            </a:r>
            <a:endParaRPr kumimoji="0" lang="en-US" altLang="ja-JP" sz="1600" b="1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クラブ登録について</a:t>
            </a:r>
            <a:endParaRPr kumimoji="0" lang="en-US" altLang="ja-JP" sz="1600" b="1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500" b="1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申し込み受付中です</a:t>
            </a:r>
            <a:r>
              <a:rPr lang="ja-JP" altLang="en-US" sz="1100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。</a:t>
            </a:r>
            <a:r>
              <a:rPr kumimoji="0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定員になり次第締め切ります。</a:t>
            </a:r>
            <a:endParaRPr kumimoji="0" lang="en-US" altLang="ja-JP" sz="11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登録をご希望の方は</a:t>
            </a:r>
            <a:r>
              <a:rPr lang="ja-JP" altLang="en-US" sz="1100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、</a:t>
            </a:r>
            <a:r>
              <a:rPr kumimoji="0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児童館までお問合せください。</a:t>
            </a:r>
            <a:endParaRPr kumimoji="0" lang="en-US" altLang="ja-JP" sz="11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05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defTabSz="914400">
              <a:lnSpc>
                <a:spcPct val="150000"/>
              </a:lnSpc>
              <a:defRPr/>
            </a:pPr>
            <a:r>
              <a:rPr lang="ja-JP" altLang="en-US" sz="1100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</a:t>
            </a:r>
            <a:r>
              <a:rPr kumimoji="0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なかよしクラス　毎週火曜日</a:t>
            </a:r>
            <a:endParaRPr kumimoji="0" lang="en-US" altLang="ja-JP" sz="11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defTabSz="914400">
              <a:lnSpc>
                <a:spcPct val="150000"/>
              </a:lnSpc>
              <a:defRPr/>
            </a:pPr>
            <a:r>
              <a:rPr lang="ja-JP" altLang="en-US" sz="1100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0" lang="en-US" altLang="ja-JP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</a:t>
            </a:r>
            <a:r>
              <a:rPr kumimoji="0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歳児以上～就学前</a:t>
            </a:r>
            <a:r>
              <a:rPr kumimoji="0" lang="en-US" altLang="ja-JP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…</a:t>
            </a:r>
            <a:r>
              <a:rPr kumimoji="0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年間</a:t>
            </a:r>
            <a:r>
              <a:rPr kumimoji="0" lang="en-US" altLang="ja-JP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800</a:t>
            </a:r>
            <a:r>
              <a:rPr kumimoji="0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円</a:t>
            </a:r>
            <a:endParaRPr kumimoji="0" lang="en-US" altLang="ja-JP" sz="11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defTabSz="914400">
              <a:lnSpc>
                <a:spcPct val="150000"/>
              </a:lnSpc>
              <a:defRPr/>
            </a:pPr>
            <a:r>
              <a:rPr lang="ja-JP" altLang="en-US" sz="1100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1100" kern="10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・にこにこクラス　</a:t>
            </a:r>
            <a:r>
              <a:rPr kumimoji="0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毎週木曜日</a:t>
            </a:r>
            <a:endParaRPr lang="en-US" altLang="ja-JP" sz="1100" kern="10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0" lang="en-US" altLang="ja-JP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</a:t>
            </a:r>
            <a:r>
              <a:rPr kumimoji="0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歳児低月齢</a:t>
            </a:r>
            <a:r>
              <a:rPr kumimoji="0" lang="en-US" altLang="ja-JP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…</a:t>
            </a:r>
            <a:r>
              <a:rPr kumimoji="0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年間</a:t>
            </a:r>
            <a:r>
              <a:rPr kumimoji="0" lang="en-US" altLang="ja-JP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300</a:t>
            </a:r>
            <a:r>
              <a:rPr kumimoji="0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円</a:t>
            </a:r>
            <a:endParaRPr kumimoji="0" lang="en-US" altLang="ja-JP" sz="11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1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・おひさまクラス　毎週金曜日</a:t>
            </a:r>
            <a:endParaRPr kumimoji="0" lang="en-US" altLang="ja-JP" sz="11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０</a:t>
            </a:r>
            <a:r>
              <a:rPr kumimoji="0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歳児高月齢</a:t>
            </a:r>
            <a:r>
              <a:rPr kumimoji="0" lang="en-US" altLang="ja-JP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…</a:t>
            </a:r>
            <a:r>
              <a:rPr kumimoji="0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年間</a:t>
            </a:r>
            <a:r>
              <a:rPr kumimoji="0" lang="en-US" altLang="ja-JP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300</a:t>
            </a:r>
            <a:r>
              <a:rPr kumimoji="0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円</a:t>
            </a:r>
            <a:endParaRPr kumimoji="0" lang="en-US" altLang="ja-JP" sz="11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05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defTabSz="914400">
              <a:lnSpc>
                <a:spcPct val="150000"/>
              </a:lnSpc>
              <a:defRPr/>
            </a:pPr>
            <a:r>
              <a:rPr kumimoji="0" lang="en-US" altLang="ja-JP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※</a:t>
            </a:r>
            <a:r>
              <a:rPr kumimoji="0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年会費 </a:t>
            </a:r>
            <a:r>
              <a:rPr kumimoji="0" lang="en-US" altLang="ja-JP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…</a:t>
            </a:r>
            <a:r>
              <a:rPr kumimoji="0" lang="ja-JP" altLang="en-US" sz="11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0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登録用紙と一緒にお支払いください。</a:t>
            </a:r>
            <a:endParaRPr kumimoji="0" lang="en-US" altLang="ja-JP" sz="11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86D805E-CF53-C9BF-740A-12F27D29ADDF}"/>
              </a:ext>
            </a:extLst>
          </p:cNvPr>
          <p:cNvSpPr txBox="1"/>
          <p:nvPr/>
        </p:nvSpPr>
        <p:spPr>
          <a:xfrm>
            <a:off x="38100" y="4375625"/>
            <a:ext cx="3838417" cy="7755969"/>
          </a:xfrm>
          <a:prstGeom prst="roundRect">
            <a:avLst>
              <a:gd name="adj" fmla="val 2727"/>
            </a:avLst>
          </a:prstGeom>
          <a:noFill/>
          <a:ln>
            <a:solidFill>
              <a:schemeClr val="tx1"/>
            </a:solidFill>
          </a:ln>
        </p:spPr>
        <p:txBody>
          <a:bodyPr wrap="square" lIns="90000" tIns="0" rIns="90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～◎は登録制の教室です。～</a:t>
            </a:r>
            <a:endParaRPr kumimoji="0" lang="en-US" altLang="ja-JP" sz="1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100" b="1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100" b="1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914400">
              <a:defRPr/>
            </a:pPr>
            <a:r>
              <a:rPr lang="ja-JP" altLang="en-US" sz="1200" b="1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◎詩吟教室　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23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日（土）</a:t>
            </a:r>
            <a:endParaRPr lang="en-US" altLang="ja-JP" sz="1200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914400">
              <a:defRPr/>
            </a:pP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10:30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図書室</a:t>
            </a:r>
            <a:endParaRPr lang="en-US" altLang="ja-JP" sz="1200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914400">
              <a:defRPr/>
            </a:pPr>
            <a:endParaRPr lang="en-US" altLang="ja-JP" sz="1200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◎太鼓教室　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21</a:t>
            </a:r>
            <a:r>
              <a:rPr kumimoji="0" lang="ja-JP" altLang="en-US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日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kumimoji="0" lang="ja-JP" altLang="en-US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木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kumimoji="0" lang="ja-JP" altLang="en-US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・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28</a:t>
            </a:r>
            <a:r>
              <a:rPr kumimoji="0" lang="ja-JP" altLang="en-US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日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kumimoji="0" lang="ja-JP" altLang="en-US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木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200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3:45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0" lang="ja-JP" altLang="en-US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中京地域体育館</a:t>
            </a:r>
            <a:r>
              <a:rPr kumimoji="0" lang="en-US" altLang="ja-JP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(</a:t>
            </a:r>
            <a:r>
              <a:rPr kumimoji="0" lang="ja-JP" altLang="en-US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児童館集合</a:t>
            </a:r>
            <a:r>
              <a:rPr kumimoji="0" lang="en-US" altLang="ja-JP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)</a:t>
            </a:r>
            <a:r>
              <a:rPr lang="ja-JP" altLang="en-US" sz="1200" b="1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lang="en-US" altLang="ja-JP" sz="1200" b="1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914400">
              <a:defRPr/>
            </a:pPr>
            <a:endParaRPr lang="en-US" altLang="ja-JP" sz="1200" b="1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914400">
              <a:defRPr/>
            </a:pPr>
            <a:r>
              <a:rPr lang="ja-JP" altLang="en-US" sz="1200" b="1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◎将棋教室　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日（土）</a:t>
            </a:r>
            <a:endParaRPr lang="en-US" altLang="ja-JP" sz="1200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914400">
              <a:defRPr/>
            </a:pP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11:15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育成室</a:t>
            </a:r>
            <a:endParaRPr kumimoji="0" lang="en-US" altLang="ja-JP" sz="12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defTabSz="914400">
              <a:defRPr/>
            </a:pPr>
            <a:r>
              <a:rPr lang="ja-JP" altLang="en-US" sz="1200" b="1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◎畑クラブ　</a:t>
            </a:r>
            <a:endParaRPr lang="en-US" altLang="ja-JP" sz="1200" b="1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914400">
              <a:defRPr/>
            </a:pP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１・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年生　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26</a:t>
            </a: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日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（火）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4:00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　育成室</a:t>
            </a:r>
            <a:endParaRPr lang="en-US" altLang="ja-JP" sz="1200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914400">
              <a:defRPr/>
            </a:pP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　　　</a:t>
            </a:r>
            <a:r>
              <a:rPr kumimoji="0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3</a:t>
            </a: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年生以上　</a:t>
            </a:r>
            <a:r>
              <a:rPr kumimoji="0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29</a:t>
            </a: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日（金）</a:t>
            </a:r>
            <a:r>
              <a:rPr kumimoji="0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4:00</a:t>
            </a: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～　育成室</a:t>
            </a:r>
            <a:endParaRPr lang="en-US" altLang="ja-JP" sz="1200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914400">
              <a:defRPr/>
            </a:pPr>
            <a:endParaRPr lang="en-US" altLang="ja-JP" sz="1200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914400">
              <a:defRPr/>
            </a:pPr>
            <a:r>
              <a:rPr lang="ja-JP" altLang="en-US" sz="1200" b="1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◎トランポリン教室　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日（土）</a:t>
            </a:r>
            <a:endParaRPr lang="en-US" altLang="ja-JP" sz="1200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914400">
              <a:defRPr/>
            </a:pP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グループ　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10:15</a:t>
            </a:r>
          </a:p>
          <a:p>
            <a:pPr defTabSz="914400">
              <a:defRPr/>
            </a:pP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   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B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グループ　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11:05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遊戯室</a:t>
            </a:r>
            <a:endParaRPr lang="en-US" altLang="ja-JP" sz="1200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◎「いい～んですクラブ」</a:t>
            </a:r>
            <a:endParaRPr kumimoji="0" lang="en-US" altLang="ja-JP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メンバー募集中です。興味のある人は児童館まで☆</a:t>
            </a:r>
            <a:endParaRPr kumimoji="0" lang="en-US" altLang="ja-JP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100" b="1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100" b="1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～〇登録なしで参加できます。～</a:t>
            </a:r>
            <a:endParaRPr kumimoji="0" lang="en-US" altLang="ja-JP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1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1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〇</a:t>
            </a:r>
            <a:r>
              <a:rPr lang="ja-JP" altLang="en-US" sz="1200" b="1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体育館であそぼう</a:t>
            </a:r>
            <a:endParaRPr kumimoji="0" lang="en-US" altLang="ja-JP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日（木）</a:t>
            </a:r>
            <a:r>
              <a:rPr kumimoji="0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1:30</a:t>
            </a: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</a:t>
            </a:r>
            <a:r>
              <a:rPr kumimoji="0" lang="ja-JP" altLang="ja-JP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中京地域体育館（児童館集合</a:t>
            </a: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）</a:t>
            </a:r>
            <a:endParaRPr kumimoji="0" lang="en-US" altLang="ja-JP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25</a:t>
            </a:r>
            <a:r>
              <a:rPr kumimoji="0" lang="ja-JP" altLang="ja-JP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日</a:t>
            </a: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（月）</a:t>
            </a:r>
            <a:r>
              <a:rPr kumimoji="0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1:30</a:t>
            </a:r>
            <a:r>
              <a:rPr kumimoji="0" lang="ja-JP" altLang="ja-JP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中京地域体育館（児童館集合）</a:t>
            </a:r>
            <a:endParaRPr kumimoji="0" lang="en-US" altLang="ja-JP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〇野球教室　　　　　　　　　　　　　　　　　　　</a:t>
            </a:r>
            <a:endParaRPr kumimoji="0" lang="en-US" altLang="ja-JP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defTabSz="914400">
              <a:defRPr/>
            </a:pP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日（土）３</a:t>
            </a:r>
            <a:r>
              <a:rPr kumimoji="0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:30</a:t>
            </a: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中京地域体育館（児童館集合）</a:t>
            </a:r>
            <a:endParaRPr kumimoji="0" lang="en-US" altLang="ja-JP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defTabSz="914400">
              <a:defRPr/>
            </a:pPr>
            <a:endParaRPr kumimoji="0" lang="en-US" altLang="ja-JP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lvl="0" defTabSz="914400">
              <a:defRPr/>
            </a:pPr>
            <a:r>
              <a:rPr lang="ja-JP" altLang="en-US" sz="1200" b="1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〇けん玉週間</a:t>
            </a:r>
            <a:endParaRPr lang="en-US" altLang="ja-JP" sz="1200" b="1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 defTabSz="914400">
              <a:defRPr/>
            </a:pP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日（月）～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日（土）</a:t>
            </a:r>
            <a:endParaRPr kumimoji="0" lang="en-US" altLang="ja-JP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defTabSz="914400">
              <a:defRPr/>
            </a:pPr>
            <a:endParaRPr kumimoji="0" lang="en-US" altLang="ja-JP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defTabSz="914400">
              <a:defRPr/>
            </a:pPr>
            <a:r>
              <a:rPr kumimoji="0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○トランポリンの日</a:t>
            </a:r>
            <a:endParaRPr lang="en-US" altLang="ja-JP" sz="1200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日（水）</a:t>
            </a:r>
            <a:r>
              <a:rPr kumimoji="0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3</a:t>
            </a: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：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</a:t>
            </a:r>
            <a:r>
              <a:rPr kumimoji="0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0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   18</a:t>
            </a:r>
            <a:r>
              <a:rPr kumimoji="0" lang="ja-JP" altLang="en-US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日（月）</a:t>
            </a:r>
            <a:r>
              <a:rPr kumimoji="0" lang="en-US" altLang="ja-JP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3</a:t>
            </a:r>
            <a:r>
              <a:rPr kumimoji="0" lang="ja-JP" altLang="en-US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：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</a:t>
            </a:r>
            <a:r>
              <a:rPr kumimoji="0" lang="en-US" altLang="ja-JP" sz="12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0</a:t>
            </a:r>
            <a:endParaRPr kumimoji="0" lang="en-US" altLang="ja-JP" sz="12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184034F-DA7B-5660-861E-03C460333F96}"/>
              </a:ext>
            </a:extLst>
          </p:cNvPr>
          <p:cNvSpPr txBox="1"/>
          <p:nvPr/>
        </p:nvSpPr>
        <p:spPr>
          <a:xfrm>
            <a:off x="3943190" y="6328250"/>
            <a:ext cx="2847975" cy="3990499"/>
          </a:xfrm>
          <a:prstGeom prst="roundRect">
            <a:avLst>
              <a:gd name="adj" fmla="val 7811"/>
            </a:avLst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★一般来館で利用のみなさんへ★</a:t>
            </a:r>
            <a:endParaRPr kumimoji="0" lang="en-US" altLang="ja-JP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・初回時に「利用者票」の記入をお願い　</a:t>
            </a:r>
            <a:endParaRPr lang="en-US" altLang="ja-JP" sz="1100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しています。</a:t>
            </a:r>
            <a:endParaRPr lang="en-US" altLang="ja-JP" sz="1100" kern="0" noProof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10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i="0" u="none" strike="noStrike" kern="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・来館したら、玄関で名前を書いて</a:t>
            </a:r>
            <a:endParaRPr kumimoji="0" lang="en-US" altLang="ja-JP" sz="110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0" lang="ja-JP" altLang="en-US" sz="1100" i="0" u="none" strike="noStrike" kern="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ください。</a:t>
            </a:r>
            <a:endParaRPr kumimoji="0" lang="en-US" altLang="ja-JP" sz="110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100" kern="0" noProof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kern="0" noProof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・学校からお家に帰ってランドセルを</a:t>
            </a:r>
            <a:endParaRPr lang="en-US" altLang="ja-JP" sz="1100" kern="0" noProof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kern="0" noProof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置いてから遊びに来てください。</a:t>
            </a:r>
            <a:endParaRPr lang="en-US" altLang="ja-JP" sz="1100" kern="0" noProof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100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i="0" u="none" strike="noStrike" kern="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・水筒（お茶・水</a:t>
            </a:r>
            <a:r>
              <a:rPr lang="ja-JP" altLang="en-US" sz="11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kumimoji="0" lang="ja-JP" altLang="en-US" sz="1100" i="0" u="none" strike="noStrike" kern="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を持ってきて</a:t>
            </a:r>
            <a:endParaRPr kumimoji="0" lang="en-US" altLang="ja-JP" sz="110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0" lang="ja-JP" altLang="en-US" sz="1100" i="0" u="none" strike="noStrike" kern="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ください。</a:t>
            </a:r>
            <a:endParaRPr kumimoji="0" lang="en-US" altLang="ja-JP" sz="110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100" kern="0" noProof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kern="0" noProof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・おかしや食べ物は児童館の中では</a:t>
            </a:r>
            <a:endParaRPr lang="en-US" altLang="ja-JP" sz="1100" kern="0" noProof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kern="0" noProof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食べないでください。</a:t>
            </a:r>
            <a:endParaRPr lang="en-US" altLang="ja-JP" sz="1100" kern="0" noProof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100" kern="0" noProof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kern="0" noProof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・ゲームや携帯電話、貴重品やカギは</a:t>
            </a:r>
            <a:endParaRPr lang="en-US" altLang="ja-JP" sz="1100" kern="0" noProof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kern="0" noProof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事務室で預かります。</a:t>
            </a:r>
            <a:endParaRPr lang="en-US" altLang="ja-JP" sz="1100" kern="0" noProof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100" kern="0" noProof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kern="0" noProof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・おもちゃは大切にあつかい、使った後</a:t>
            </a:r>
            <a:endParaRPr lang="en-US" altLang="ja-JP" sz="1100" kern="0" noProof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kern="0" noProof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は片づけましょう</a:t>
            </a:r>
            <a:r>
              <a:rPr lang="ja-JP" altLang="en-US" sz="11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100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F65CEC30-7ECF-F9CA-9AB7-ABD80F5947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3988" y="1771704"/>
            <a:ext cx="955012" cy="349911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DA7EE43E-A49E-5399-DCA3-AEB046DAF3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7570" y="10293100"/>
            <a:ext cx="2619217" cy="1898764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7C2131F7-EACB-D9D9-64C6-5CE25CFE60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0928" y="2271314"/>
            <a:ext cx="522273" cy="618990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E70AF3E1-2717-3062-C881-ED2E5E1EE2C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458" y="2982239"/>
            <a:ext cx="861211" cy="861211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CB57CF4-2F5A-A1FD-C161-19EB676C2AE3}"/>
              </a:ext>
            </a:extLst>
          </p:cNvPr>
          <p:cNvSpPr txBox="1"/>
          <p:nvPr/>
        </p:nvSpPr>
        <p:spPr>
          <a:xfrm>
            <a:off x="3562233" y="3228975"/>
            <a:ext cx="3228934" cy="877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ーお知らせー</a:t>
            </a:r>
          </a:p>
          <a:p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夏の遠足で館外に出かけるため、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金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10:00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16:00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の間、閉館しております。</a:t>
            </a:r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ご了承ください。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F55C92E-3489-165E-FAEC-6E2F49AD4C92}"/>
              </a:ext>
            </a:extLst>
          </p:cNvPr>
          <p:cNvSpPr txBox="1"/>
          <p:nvPr/>
        </p:nvSpPr>
        <p:spPr>
          <a:xfrm>
            <a:off x="3943110" y="4144381"/>
            <a:ext cx="2838292" cy="21159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「だがし屋さん</a:t>
            </a:r>
            <a:r>
              <a:rPr kumimoji="1"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day</a:t>
            </a:r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！」</a:t>
            </a:r>
          </a:p>
          <a:p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日時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８月２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日（水）</a:t>
            </a:r>
          </a:p>
          <a:p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時間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…2:00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4:00</a:t>
            </a:r>
            <a:endParaRPr kumimoji="1" lang="ja-JP" altLang="en-US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持ち物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水筒・おやつ代（１００円）</a:t>
            </a:r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夏休みも</a:t>
            </a:r>
            <a:r>
              <a:rPr kumimoji="1" lang="ja-JP" altLang="en-US" sz="105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後半戦！みんなで「</a:t>
            </a:r>
            <a:r>
              <a:rPr kumimoji="1"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だがし屋さん」をしよう♪</a:t>
            </a:r>
          </a:p>
          <a:p>
            <a:r>
              <a:rPr kumimoji="1"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お買い物後はみんなでお菓子パーティーの時間！</a:t>
            </a:r>
          </a:p>
          <a:p>
            <a:r>
              <a:rPr kumimoji="1"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参加をご希望の方は、おつりがないようにおやつ代（１００円）をもって、２時～４時までに児童館にきてね！</a:t>
            </a:r>
          </a:p>
        </p:txBody>
      </p:sp>
      <p:sp>
        <p:nvSpPr>
          <p:cNvPr id="4" name="右中かっこ 3">
            <a:extLst>
              <a:ext uri="{FF2B5EF4-FFF2-40B4-BE49-F238E27FC236}">
                <a16:creationId xmlns:a16="http://schemas.microsoft.com/office/drawing/2014/main" id="{A60F3537-FA4B-1E4B-53C4-7F7AAC4F3CDB}"/>
              </a:ext>
            </a:extLst>
          </p:cNvPr>
          <p:cNvSpPr/>
          <p:nvPr/>
        </p:nvSpPr>
        <p:spPr>
          <a:xfrm>
            <a:off x="1724026" y="11410950"/>
            <a:ext cx="114300" cy="28575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5EFF4A9-E99F-76B7-68F9-490181421684}"/>
              </a:ext>
            </a:extLst>
          </p:cNvPr>
          <p:cNvSpPr txBox="1"/>
          <p:nvPr/>
        </p:nvSpPr>
        <p:spPr>
          <a:xfrm>
            <a:off x="1781175" y="11406187"/>
            <a:ext cx="24202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やりたい人はだれでもどうぞ！</a:t>
            </a:r>
          </a:p>
        </p:txBody>
      </p:sp>
    </p:spTree>
    <p:extLst>
      <p:ext uri="{BB962C8B-B14F-4D97-AF65-F5344CB8AC3E}">
        <p14:creationId xmlns:p14="http://schemas.microsoft.com/office/powerpoint/2010/main" val="258584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4541</TotalTime>
  <Words>1534</Words>
  <Application>Microsoft Office PowerPoint</Application>
  <PresentationFormat>ワイド画面</PresentationFormat>
  <Paragraphs>278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5" baseType="lpstr">
      <vt:lpstr>07にくまるフォント</vt:lpstr>
      <vt:lpstr>07やさしさゴシック手書き</vt:lpstr>
      <vt:lpstr>HGP創英角ﾎﾟｯﾌﾟ体</vt:lpstr>
      <vt:lpstr>HG丸ｺﾞｼｯｸM-PRO</vt:lpstr>
      <vt:lpstr>Meiryo UI</vt:lpstr>
      <vt:lpstr>Noto Sans JP</vt:lpstr>
      <vt:lpstr>ゆず ポップ A [M] Bold</vt:lpstr>
      <vt:lpstr>游ゴシック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mibu1-PC</dc:creator>
  <cp:lastModifiedBy>mibu@kyo-yancha.ne.jp</cp:lastModifiedBy>
  <cp:revision>289</cp:revision>
  <cp:lastPrinted>2025-07-26T07:25:00Z</cp:lastPrinted>
  <dcterms:created xsi:type="dcterms:W3CDTF">2021-05-21T02:13:57Z</dcterms:created>
  <dcterms:modified xsi:type="dcterms:W3CDTF">2025-07-31T09:36:21Z</dcterms:modified>
</cp:coreProperties>
</file>