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8" r:id="rId2"/>
    <p:sldId id="259" r:id="rId3"/>
  </p:sldIdLst>
  <p:sldSz cx="6858000" cy="12192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bu1-PC" initials="m" lastIdx="3" clrIdx="0">
    <p:extLst>
      <p:ext uri="{19B8F6BF-5375-455C-9EA6-DF929625EA0E}">
        <p15:presenceInfo xmlns:p15="http://schemas.microsoft.com/office/powerpoint/2012/main" userId="mibu1-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542" autoAdjust="0"/>
  </p:normalViewPr>
  <p:slideViewPr>
    <p:cSldViewPr snapToGrid="0">
      <p:cViewPr varScale="1">
        <p:scale>
          <a:sx n="38" d="100"/>
          <a:sy n="38" d="100"/>
        </p:scale>
        <p:origin x="2610"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4497"/>
          </a:xfrm>
          <a:prstGeom prst="rect">
            <a:avLst/>
          </a:prstGeom>
        </p:spPr>
        <p:txBody>
          <a:bodyPr vert="horz" lIns="90343" tIns="45171" rIns="90343" bIns="451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4497"/>
          </a:xfrm>
          <a:prstGeom prst="rect">
            <a:avLst/>
          </a:prstGeom>
        </p:spPr>
        <p:txBody>
          <a:bodyPr vert="horz" lIns="90343" tIns="45171" rIns="90343" bIns="45171" rtlCol="0"/>
          <a:lstStyle>
            <a:lvl1pPr algn="r">
              <a:defRPr sz="1200"/>
            </a:lvl1pPr>
          </a:lstStyle>
          <a:p>
            <a:fld id="{8BECE98A-2EA6-4F9F-8550-3E89CCF13A64}" type="datetimeFigureOut">
              <a:rPr kumimoji="1" lang="ja-JP" altLang="en-US" smtClean="0"/>
              <a:t>2025/5/1</a:t>
            </a:fld>
            <a:endParaRPr kumimoji="1" lang="ja-JP" altLang="en-US"/>
          </a:p>
        </p:txBody>
      </p:sp>
      <p:sp>
        <p:nvSpPr>
          <p:cNvPr id="4" name="スライド イメージ プレースホルダー 3"/>
          <p:cNvSpPr>
            <a:spLocks noGrp="1" noRot="1" noChangeAspect="1"/>
          </p:cNvSpPr>
          <p:nvPr>
            <p:ph type="sldImg" idx="2"/>
          </p:nvPr>
        </p:nvSpPr>
        <p:spPr>
          <a:xfrm>
            <a:off x="2432050" y="1233488"/>
            <a:ext cx="1871663" cy="3330575"/>
          </a:xfrm>
          <a:prstGeom prst="rect">
            <a:avLst/>
          </a:prstGeom>
          <a:noFill/>
          <a:ln w="12700">
            <a:solidFill>
              <a:prstClr val="black"/>
            </a:solidFill>
          </a:ln>
        </p:spPr>
        <p:txBody>
          <a:bodyPr vert="horz" lIns="90343" tIns="45171" rIns="90343" bIns="45171" rtlCol="0" anchor="ctr"/>
          <a:lstStyle/>
          <a:p>
            <a:endParaRPr lang="ja-JP" altLang="en-US"/>
          </a:p>
        </p:txBody>
      </p:sp>
      <p:sp>
        <p:nvSpPr>
          <p:cNvPr id="5" name="ノート プレースホルダー 4"/>
          <p:cNvSpPr>
            <a:spLocks noGrp="1"/>
          </p:cNvSpPr>
          <p:nvPr>
            <p:ph type="body" sz="quarter" idx="3"/>
          </p:nvPr>
        </p:nvSpPr>
        <p:spPr>
          <a:xfrm>
            <a:off x="673577" y="4748114"/>
            <a:ext cx="5388610" cy="3885106"/>
          </a:xfrm>
          <a:prstGeom prst="rect">
            <a:avLst/>
          </a:prstGeom>
        </p:spPr>
        <p:txBody>
          <a:bodyPr vert="horz" lIns="90343" tIns="45171" rIns="90343" bIns="451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817"/>
            <a:ext cx="2918831" cy="494497"/>
          </a:xfrm>
          <a:prstGeom prst="rect">
            <a:avLst/>
          </a:prstGeom>
        </p:spPr>
        <p:txBody>
          <a:bodyPr vert="horz" lIns="90343" tIns="45171" rIns="90343" bIns="451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817"/>
            <a:ext cx="2918831" cy="494497"/>
          </a:xfrm>
          <a:prstGeom prst="rect">
            <a:avLst/>
          </a:prstGeom>
        </p:spPr>
        <p:txBody>
          <a:bodyPr vert="horz" lIns="90343" tIns="45171" rIns="90343" bIns="45171" rtlCol="0" anchor="b"/>
          <a:lstStyle>
            <a:lvl1pPr algn="r">
              <a:defRPr sz="1200"/>
            </a:lvl1pPr>
          </a:lstStyle>
          <a:p>
            <a:fld id="{264E8A2D-7806-45E4-8491-D5F432B5C9B7}" type="slidenum">
              <a:rPr kumimoji="1" lang="ja-JP" altLang="en-US" smtClean="0"/>
              <a:t>‹#›</a:t>
            </a:fld>
            <a:endParaRPr kumimoji="1" lang="ja-JP" altLang="en-US"/>
          </a:p>
        </p:txBody>
      </p:sp>
    </p:spTree>
    <p:extLst>
      <p:ext uri="{BB962C8B-B14F-4D97-AF65-F5344CB8AC3E}">
        <p14:creationId xmlns:p14="http://schemas.microsoft.com/office/powerpoint/2010/main" val="16694710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C35F9-2302-2B4A-403A-BA212AD2C52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3C72370-E149-7B09-2263-DB61D0C8ACD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AFB6D24-4CF9-B95E-EA06-4B94F592B77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CDFB12A-7B73-2130-BD03-F1B0AFF8C503}"/>
              </a:ext>
            </a:extLst>
          </p:cNvPr>
          <p:cNvSpPr>
            <a:spLocks noGrp="1"/>
          </p:cNvSpPr>
          <p:nvPr>
            <p:ph type="sldNum" sz="quarter" idx="5"/>
          </p:nvPr>
        </p:nvSpPr>
        <p:spPr/>
        <p:txBody>
          <a:bodyPr/>
          <a:lstStyle/>
          <a:p>
            <a:fld id="{264E8A2D-7806-45E4-8491-D5F432B5C9B7}" type="slidenum">
              <a:rPr kumimoji="1" lang="ja-JP" altLang="en-US" smtClean="0"/>
              <a:t>1</a:t>
            </a:fld>
            <a:endParaRPr kumimoji="1" lang="ja-JP" altLang="en-US"/>
          </a:p>
        </p:txBody>
      </p:sp>
    </p:spTree>
    <p:extLst>
      <p:ext uri="{BB962C8B-B14F-4D97-AF65-F5344CB8AC3E}">
        <p14:creationId xmlns:p14="http://schemas.microsoft.com/office/powerpoint/2010/main" val="1302842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5CB81F2-5893-447A-9500-DF3F74FED6DF}" type="datetimeFigureOut">
              <a:rPr kumimoji="1" lang="ja-JP" altLang="en-US" smtClean="0"/>
              <a:t>2025/5/1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B78704-75A2-45C9-8A38-A6C121C926F3}" type="slidenum">
              <a:rPr kumimoji="1" lang="ja-JP" altLang="en-US" smtClean="0"/>
              <a:t>‹#›</a:t>
            </a:fld>
            <a:endParaRPr kumimoji="1" lang="ja-JP" altLang="en-US"/>
          </a:p>
        </p:txBody>
      </p:sp>
    </p:spTree>
    <p:extLst>
      <p:ext uri="{BB962C8B-B14F-4D97-AF65-F5344CB8AC3E}">
        <p14:creationId xmlns:p14="http://schemas.microsoft.com/office/powerpoint/2010/main" val="285296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CB81F2-5893-447A-9500-DF3F74FED6DF}" type="datetimeFigureOut">
              <a:rPr kumimoji="1" lang="ja-JP" altLang="en-US" smtClean="0"/>
              <a:t>2025/5/1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B78704-75A2-45C9-8A38-A6C121C926F3}" type="slidenum">
              <a:rPr kumimoji="1" lang="ja-JP" altLang="en-US" smtClean="0"/>
              <a:t>‹#›</a:t>
            </a:fld>
            <a:endParaRPr kumimoji="1" lang="ja-JP" altLang="en-US"/>
          </a:p>
        </p:txBody>
      </p:sp>
    </p:spTree>
    <p:extLst>
      <p:ext uri="{BB962C8B-B14F-4D97-AF65-F5344CB8AC3E}">
        <p14:creationId xmlns:p14="http://schemas.microsoft.com/office/powerpoint/2010/main" val="7564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CB81F2-5893-447A-9500-DF3F74FED6DF}" type="datetimeFigureOut">
              <a:rPr kumimoji="1" lang="ja-JP" altLang="en-US" smtClean="0"/>
              <a:t>2025/5/1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B78704-75A2-45C9-8A38-A6C121C926F3}" type="slidenum">
              <a:rPr kumimoji="1" lang="ja-JP" altLang="en-US" smtClean="0"/>
              <a:t>‹#›</a:t>
            </a:fld>
            <a:endParaRPr kumimoji="1" lang="ja-JP" altLang="en-US"/>
          </a:p>
        </p:txBody>
      </p:sp>
    </p:spTree>
    <p:extLst>
      <p:ext uri="{BB962C8B-B14F-4D97-AF65-F5344CB8AC3E}">
        <p14:creationId xmlns:p14="http://schemas.microsoft.com/office/powerpoint/2010/main" val="2849677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CB81F2-5893-447A-9500-DF3F74FED6DF}" type="datetimeFigureOut">
              <a:rPr kumimoji="1" lang="ja-JP" altLang="en-US" smtClean="0"/>
              <a:t>2025/5/1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B78704-75A2-45C9-8A38-A6C121C926F3}" type="slidenum">
              <a:rPr kumimoji="1" lang="ja-JP" altLang="en-US" smtClean="0"/>
              <a:t>‹#›</a:t>
            </a:fld>
            <a:endParaRPr kumimoji="1" lang="ja-JP" altLang="en-US"/>
          </a:p>
        </p:txBody>
      </p:sp>
    </p:spTree>
    <p:extLst>
      <p:ext uri="{BB962C8B-B14F-4D97-AF65-F5344CB8AC3E}">
        <p14:creationId xmlns:p14="http://schemas.microsoft.com/office/powerpoint/2010/main" val="392495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5CB81F2-5893-447A-9500-DF3F74FED6DF}" type="datetimeFigureOut">
              <a:rPr kumimoji="1" lang="ja-JP" altLang="en-US" smtClean="0"/>
              <a:t>2025/5/1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B78704-75A2-45C9-8A38-A6C121C926F3}" type="slidenum">
              <a:rPr kumimoji="1" lang="ja-JP" altLang="en-US" smtClean="0"/>
              <a:t>‹#›</a:t>
            </a:fld>
            <a:endParaRPr kumimoji="1" lang="ja-JP" altLang="en-US"/>
          </a:p>
        </p:txBody>
      </p:sp>
    </p:spTree>
    <p:extLst>
      <p:ext uri="{BB962C8B-B14F-4D97-AF65-F5344CB8AC3E}">
        <p14:creationId xmlns:p14="http://schemas.microsoft.com/office/powerpoint/2010/main" val="107855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5CB81F2-5893-447A-9500-DF3F74FED6DF}" type="datetimeFigureOut">
              <a:rPr kumimoji="1" lang="ja-JP" altLang="en-US" smtClean="0"/>
              <a:t>2025/5/1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B78704-75A2-45C9-8A38-A6C121C926F3}" type="slidenum">
              <a:rPr kumimoji="1" lang="ja-JP" altLang="en-US" smtClean="0"/>
              <a:t>‹#›</a:t>
            </a:fld>
            <a:endParaRPr kumimoji="1" lang="ja-JP" altLang="en-US"/>
          </a:p>
        </p:txBody>
      </p:sp>
    </p:spTree>
    <p:extLst>
      <p:ext uri="{BB962C8B-B14F-4D97-AF65-F5344CB8AC3E}">
        <p14:creationId xmlns:p14="http://schemas.microsoft.com/office/powerpoint/2010/main" val="2166008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4453467"/>
            <a:ext cx="2901255" cy="65503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4453467"/>
            <a:ext cx="2915543" cy="65503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5CB81F2-5893-447A-9500-DF3F74FED6DF}" type="datetimeFigureOut">
              <a:rPr kumimoji="1" lang="ja-JP" altLang="en-US" smtClean="0"/>
              <a:t>2025/5/1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0B78704-75A2-45C9-8A38-A6C121C926F3}" type="slidenum">
              <a:rPr kumimoji="1" lang="ja-JP" altLang="en-US" smtClean="0"/>
              <a:t>‹#›</a:t>
            </a:fld>
            <a:endParaRPr kumimoji="1" lang="ja-JP" altLang="en-US"/>
          </a:p>
        </p:txBody>
      </p:sp>
    </p:spTree>
    <p:extLst>
      <p:ext uri="{BB962C8B-B14F-4D97-AF65-F5344CB8AC3E}">
        <p14:creationId xmlns:p14="http://schemas.microsoft.com/office/powerpoint/2010/main" val="31101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5CB81F2-5893-447A-9500-DF3F74FED6DF}" type="datetimeFigureOut">
              <a:rPr kumimoji="1" lang="ja-JP" altLang="en-US" smtClean="0"/>
              <a:t>2025/5/1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0B78704-75A2-45C9-8A38-A6C121C926F3}" type="slidenum">
              <a:rPr kumimoji="1" lang="ja-JP" altLang="en-US" smtClean="0"/>
              <a:t>‹#›</a:t>
            </a:fld>
            <a:endParaRPr kumimoji="1" lang="ja-JP" altLang="en-US"/>
          </a:p>
        </p:txBody>
      </p:sp>
    </p:spTree>
    <p:extLst>
      <p:ext uri="{BB962C8B-B14F-4D97-AF65-F5344CB8AC3E}">
        <p14:creationId xmlns:p14="http://schemas.microsoft.com/office/powerpoint/2010/main" val="68302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B81F2-5893-447A-9500-DF3F74FED6DF}" type="datetimeFigureOut">
              <a:rPr kumimoji="1" lang="ja-JP" altLang="en-US" smtClean="0"/>
              <a:t>2025/5/1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0B78704-75A2-45C9-8A38-A6C121C926F3}" type="slidenum">
              <a:rPr kumimoji="1" lang="ja-JP" altLang="en-US" smtClean="0"/>
              <a:t>‹#›</a:t>
            </a:fld>
            <a:endParaRPr kumimoji="1" lang="ja-JP" altLang="en-US"/>
          </a:p>
        </p:txBody>
      </p:sp>
    </p:spTree>
    <p:extLst>
      <p:ext uri="{BB962C8B-B14F-4D97-AF65-F5344CB8AC3E}">
        <p14:creationId xmlns:p14="http://schemas.microsoft.com/office/powerpoint/2010/main" val="54457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CB81F2-5893-447A-9500-DF3F74FED6DF}" type="datetimeFigureOut">
              <a:rPr kumimoji="1" lang="ja-JP" altLang="en-US" smtClean="0"/>
              <a:t>2025/5/1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B78704-75A2-45C9-8A38-A6C121C926F3}" type="slidenum">
              <a:rPr kumimoji="1" lang="ja-JP" altLang="en-US" smtClean="0"/>
              <a:t>‹#›</a:t>
            </a:fld>
            <a:endParaRPr kumimoji="1" lang="ja-JP" altLang="en-US"/>
          </a:p>
        </p:txBody>
      </p:sp>
    </p:spTree>
    <p:extLst>
      <p:ext uri="{BB962C8B-B14F-4D97-AF65-F5344CB8AC3E}">
        <p14:creationId xmlns:p14="http://schemas.microsoft.com/office/powerpoint/2010/main" val="383709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CB81F2-5893-447A-9500-DF3F74FED6DF}" type="datetimeFigureOut">
              <a:rPr kumimoji="1" lang="ja-JP" altLang="en-US" smtClean="0"/>
              <a:t>2025/5/1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B78704-75A2-45C9-8A38-A6C121C926F3}" type="slidenum">
              <a:rPr kumimoji="1" lang="ja-JP" altLang="en-US" smtClean="0"/>
              <a:t>‹#›</a:t>
            </a:fld>
            <a:endParaRPr kumimoji="1" lang="ja-JP" altLang="en-US"/>
          </a:p>
        </p:txBody>
      </p:sp>
    </p:spTree>
    <p:extLst>
      <p:ext uri="{BB962C8B-B14F-4D97-AF65-F5344CB8AC3E}">
        <p14:creationId xmlns:p14="http://schemas.microsoft.com/office/powerpoint/2010/main" val="3347523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45CB81F2-5893-447A-9500-DF3F74FED6DF}" type="datetimeFigureOut">
              <a:rPr kumimoji="1" lang="ja-JP" altLang="en-US" smtClean="0"/>
              <a:t>2025/5/1</a:t>
            </a:fld>
            <a:endParaRPr kumimoji="1" lang="ja-JP" alt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40B78704-75A2-45C9-8A38-A6C121C926F3}" type="slidenum">
              <a:rPr kumimoji="1" lang="ja-JP" altLang="en-US" smtClean="0"/>
              <a:t>‹#›</a:t>
            </a:fld>
            <a:endParaRPr kumimoji="1" lang="ja-JP" altLang="en-US"/>
          </a:p>
        </p:txBody>
      </p:sp>
    </p:spTree>
    <p:extLst>
      <p:ext uri="{BB962C8B-B14F-4D97-AF65-F5344CB8AC3E}">
        <p14:creationId xmlns:p14="http://schemas.microsoft.com/office/powerpoint/2010/main" val="755985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4335E-308B-697A-A07D-9EEF26C5E42F}"/>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A5DCC5C6-7580-2F5F-F6D8-42B7A1BB8CA0}"/>
              </a:ext>
            </a:extLst>
          </p:cNvPr>
          <p:cNvSpPr txBox="1"/>
          <p:nvPr/>
        </p:nvSpPr>
        <p:spPr>
          <a:xfrm>
            <a:off x="1625781" y="757096"/>
            <a:ext cx="4136834" cy="507831"/>
          </a:xfrm>
          <a:prstGeom prst="rect">
            <a:avLst/>
          </a:prstGeom>
          <a:noFill/>
        </p:spPr>
        <p:txBody>
          <a:bodyPr wrap="square" rtlCol="0">
            <a:spAutoFit/>
          </a:bodyPr>
          <a:lstStyle/>
          <a:p>
            <a:r>
              <a:rPr lang="zh-TW" altLang="en-US" sz="900" u="none" strike="noStrike" dirty="0">
                <a:effectLst/>
                <a:latin typeface="07やさしさゴシック手書き" panose="02000600000000000000" pitchFamily="50" charset="-128"/>
                <a:ea typeface="07やさしさゴシック手書き" panose="02000600000000000000" pitchFamily="50" charset="-128"/>
              </a:rPr>
              <a:t>公益社団法人  京都市児童館学童連盟  京都市壬生児童館</a:t>
            </a:r>
            <a:endParaRPr lang="en-US" altLang="zh-TW" sz="900" u="none" strike="noStrike" dirty="0">
              <a:effectLst/>
              <a:latin typeface="07やさしさゴシック手書き" panose="02000600000000000000" pitchFamily="50" charset="-128"/>
              <a:ea typeface="07やさしさゴシック手書き" panose="02000600000000000000" pitchFamily="50" charset="-128"/>
            </a:endParaRPr>
          </a:p>
          <a:p>
            <a:r>
              <a:rPr lang="ja-JP" altLang="en-US" sz="900" u="none" strike="noStrike" dirty="0">
                <a:effectLst/>
                <a:latin typeface="07やさしさゴシック手書き" panose="02000600000000000000" pitchFamily="50" charset="-128"/>
                <a:ea typeface="07やさしさゴシック手書き" panose="02000600000000000000" pitchFamily="50" charset="-128"/>
              </a:rPr>
              <a:t>〒</a:t>
            </a:r>
            <a:r>
              <a:rPr lang="en-US" altLang="ja-JP" sz="900" u="none" strike="noStrike" dirty="0">
                <a:effectLst/>
                <a:latin typeface="07やさしさゴシック手書き" panose="02000600000000000000" pitchFamily="50" charset="-128"/>
                <a:ea typeface="07やさしさゴシック手書き" panose="02000600000000000000" pitchFamily="50" charset="-128"/>
              </a:rPr>
              <a:t>604-8433</a:t>
            </a:r>
            <a:r>
              <a:rPr lang="ja-JP" altLang="en-US" sz="900" u="none" strike="noStrike" dirty="0">
                <a:effectLst/>
                <a:latin typeface="07やさしさゴシック手書き" panose="02000600000000000000" pitchFamily="50" charset="-128"/>
                <a:ea typeface="07やさしさゴシック手書き" panose="02000600000000000000" pitchFamily="50" charset="-128"/>
              </a:rPr>
              <a:t>京都市中京区西ノ京北小路町</a:t>
            </a:r>
            <a:r>
              <a:rPr lang="en-US" altLang="ja-JP" sz="900" u="none" strike="noStrike" dirty="0">
                <a:effectLst/>
                <a:latin typeface="07やさしさゴシック手書き" panose="02000600000000000000" pitchFamily="50" charset="-128"/>
                <a:ea typeface="07やさしさゴシック手書き" panose="02000600000000000000" pitchFamily="50" charset="-128"/>
              </a:rPr>
              <a:t>5</a:t>
            </a:r>
            <a:r>
              <a:rPr lang="ja-JP" altLang="en-US" sz="900" u="none" strike="noStrike" dirty="0">
                <a:effectLst/>
                <a:latin typeface="07やさしさゴシック手書き" panose="02000600000000000000" pitchFamily="50" charset="-128"/>
                <a:ea typeface="07やさしさゴシック手書き" panose="02000600000000000000" pitchFamily="50" charset="-128"/>
              </a:rPr>
              <a:t>番地</a:t>
            </a:r>
            <a:endParaRPr lang="en-US" altLang="ja-JP" sz="900" u="none" strike="noStrike" dirty="0">
              <a:effectLst/>
              <a:latin typeface="07やさしさゴシック手書き" panose="02000600000000000000" pitchFamily="50" charset="-128"/>
              <a:ea typeface="07やさしさゴシック手書き" panose="02000600000000000000" pitchFamily="50" charset="-128"/>
            </a:endParaRPr>
          </a:p>
          <a:p>
            <a:r>
              <a:rPr lang="en-US" altLang="ja-JP" sz="900" u="none" strike="noStrike" dirty="0">
                <a:effectLst/>
                <a:latin typeface="07やさしさゴシック手書き" panose="02000600000000000000" pitchFamily="50" charset="-128"/>
                <a:ea typeface="07やさしさゴシック手書き" panose="02000600000000000000" pitchFamily="50" charset="-128"/>
              </a:rPr>
              <a:t>TEL</a:t>
            </a:r>
            <a:r>
              <a:rPr lang="ja-JP" altLang="en-US" sz="900" u="none" strike="noStrike" dirty="0">
                <a:effectLst/>
                <a:latin typeface="07やさしさゴシック手書き" panose="02000600000000000000" pitchFamily="50" charset="-128"/>
                <a:ea typeface="07やさしさゴシック手書き" panose="02000600000000000000" pitchFamily="50" charset="-128"/>
              </a:rPr>
              <a:t>＆</a:t>
            </a:r>
            <a:r>
              <a:rPr lang="en-US" altLang="ja-JP" sz="900" u="none" strike="noStrike" dirty="0">
                <a:effectLst/>
                <a:latin typeface="07やさしさゴシック手書き" panose="02000600000000000000" pitchFamily="50" charset="-128"/>
                <a:ea typeface="07やさしさゴシック手書き" panose="02000600000000000000" pitchFamily="50" charset="-128"/>
              </a:rPr>
              <a:t>FAX</a:t>
            </a:r>
            <a:r>
              <a:rPr lang="ja-JP" altLang="en-US" sz="900" u="none" strike="noStrike" dirty="0">
                <a:effectLst/>
                <a:latin typeface="07やさしさゴシック手書き" panose="02000600000000000000" pitchFamily="50" charset="-128"/>
                <a:ea typeface="07やさしさゴシック手書き" panose="02000600000000000000" pitchFamily="50" charset="-128"/>
              </a:rPr>
              <a:t>（</a:t>
            </a:r>
            <a:r>
              <a:rPr lang="en-US" altLang="ja-JP" sz="900" u="none" strike="noStrike" dirty="0">
                <a:effectLst/>
                <a:latin typeface="07やさしさゴシック手書き" panose="02000600000000000000" pitchFamily="50" charset="-128"/>
                <a:ea typeface="07やさしさゴシック手書き" panose="02000600000000000000" pitchFamily="50" charset="-128"/>
              </a:rPr>
              <a:t>075</a:t>
            </a:r>
            <a:r>
              <a:rPr lang="ja-JP" altLang="en-US" sz="900" u="none" strike="noStrike" dirty="0">
                <a:effectLst/>
                <a:latin typeface="07やさしさゴシック手書き" panose="02000600000000000000" pitchFamily="50" charset="-128"/>
                <a:ea typeface="07やさしさゴシック手書き" panose="02000600000000000000" pitchFamily="50" charset="-128"/>
              </a:rPr>
              <a:t>）</a:t>
            </a:r>
            <a:r>
              <a:rPr lang="en-US" altLang="ja-JP" sz="900" u="none" strike="noStrike" dirty="0">
                <a:effectLst/>
                <a:latin typeface="07やさしさゴシック手書き" panose="02000600000000000000" pitchFamily="50" charset="-128"/>
                <a:ea typeface="07やさしさゴシック手書き" panose="02000600000000000000" pitchFamily="50" charset="-128"/>
              </a:rPr>
              <a:t>822-4789</a:t>
            </a:r>
            <a:r>
              <a:rPr lang="ja-JP" altLang="en-US" sz="900" u="none" strike="noStrike" dirty="0">
                <a:effectLst/>
                <a:latin typeface="07やさしさゴシック手書き" panose="02000600000000000000" pitchFamily="50" charset="-128"/>
                <a:ea typeface="07やさしさゴシック手書き" panose="02000600000000000000" pitchFamily="50" charset="-128"/>
              </a:rPr>
              <a:t>　</a:t>
            </a:r>
            <a:r>
              <a:rPr lang="fr-FR" altLang="ja-JP" sz="900" u="none" strike="noStrike" dirty="0">
                <a:effectLst/>
                <a:latin typeface="07やさしさゴシック手書き" panose="02000600000000000000" pitchFamily="50" charset="-128"/>
                <a:ea typeface="07やさしさゴシック手書き" panose="02000600000000000000" pitchFamily="50" charset="-128"/>
              </a:rPr>
              <a:t>E</a:t>
            </a:r>
            <a:r>
              <a:rPr lang="ja-JP" altLang="fr-FR" sz="900" u="none" strike="noStrike" dirty="0">
                <a:effectLst/>
                <a:latin typeface="07やさしさゴシック手書き" panose="02000600000000000000" pitchFamily="50" charset="-128"/>
                <a:ea typeface="07やさしさゴシック手書き" panose="02000600000000000000" pitchFamily="50" charset="-128"/>
              </a:rPr>
              <a:t>－</a:t>
            </a:r>
            <a:r>
              <a:rPr lang="fr-FR" altLang="ja-JP" sz="900" u="none" strike="noStrike" dirty="0">
                <a:effectLst/>
                <a:latin typeface="07やさしさゴシック手書き" panose="02000600000000000000" pitchFamily="50" charset="-128"/>
                <a:ea typeface="07やさしさゴシック手書き" panose="02000600000000000000" pitchFamily="50" charset="-128"/>
              </a:rPr>
              <a:t>mail     mibu@kyo-yancha.ne.jp</a:t>
            </a:r>
            <a:endParaRPr lang="en-US" altLang="ja-JP" sz="900" b="1" i="0" u="none" strike="noStrike" dirty="0">
              <a:solidFill>
                <a:srgbClr val="000000"/>
              </a:solidFill>
              <a:effectLst/>
              <a:latin typeface="07やさしさゴシック手書き" panose="02000600000000000000" pitchFamily="50" charset="-128"/>
              <a:ea typeface="07やさしさゴシック手書き" panose="02000600000000000000" pitchFamily="50" charset="-128"/>
            </a:endParaRPr>
          </a:p>
        </p:txBody>
      </p:sp>
      <p:sp>
        <p:nvSpPr>
          <p:cNvPr id="7" name="テキスト ボックス 6">
            <a:extLst>
              <a:ext uri="{FF2B5EF4-FFF2-40B4-BE49-F238E27FC236}">
                <a16:creationId xmlns:a16="http://schemas.microsoft.com/office/drawing/2014/main" id="{36E70DDB-B593-C27B-7099-6C0B9ED6A4F4}"/>
              </a:ext>
            </a:extLst>
          </p:cNvPr>
          <p:cNvSpPr txBox="1"/>
          <p:nvPr/>
        </p:nvSpPr>
        <p:spPr>
          <a:xfrm>
            <a:off x="572278" y="124330"/>
            <a:ext cx="5088202" cy="630942"/>
          </a:xfrm>
          <a:prstGeom prst="rect">
            <a:avLst/>
          </a:prstGeom>
          <a:noFill/>
        </p:spPr>
        <p:txBody>
          <a:bodyPr wrap="square" rtlCol="0">
            <a:spAutoFit/>
          </a:bodyPr>
          <a:lstStyle/>
          <a:p>
            <a:r>
              <a:rPr kumimoji="1" lang="ja-JP" altLang="en-US" sz="3500" b="1" dirty="0">
                <a:latin typeface="HG丸ｺﾞｼｯｸM-PRO" panose="020F0600000000000000" pitchFamily="50" charset="-128"/>
                <a:ea typeface="HG丸ｺﾞｼｯｸM-PRO" panose="020F0600000000000000" pitchFamily="50" charset="-128"/>
                <a:cs typeface="Cascadia Code" panose="020B0609020000020004" pitchFamily="49" charset="0"/>
              </a:rPr>
              <a:t>みぶじどうかんだより</a:t>
            </a:r>
          </a:p>
        </p:txBody>
      </p:sp>
      <p:graphicFrame>
        <p:nvGraphicFramePr>
          <p:cNvPr id="9" name="表 8">
            <a:extLst>
              <a:ext uri="{FF2B5EF4-FFF2-40B4-BE49-F238E27FC236}">
                <a16:creationId xmlns:a16="http://schemas.microsoft.com/office/drawing/2014/main" id="{D45B42A3-A51D-A0F9-6B47-E67B77B88612}"/>
              </a:ext>
            </a:extLst>
          </p:cNvPr>
          <p:cNvGraphicFramePr>
            <a:graphicFrameLocks noGrp="1"/>
          </p:cNvGraphicFramePr>
          <p:nvPr/>
        </p:nvGraphicFramePr>
        <p:xfrm>
          <a:off x="3873500" y="1822450"/>
          <a:ext cx="208280" cy="297180"/>
        </p:xfrm>
        <a:graphic>
          <a:graphicData uri="http://schemas.openxmlformats.org/drawingml/2006/table">
            <a:tbl>
              <a:tblPr>
                <a:tableStyleId>{2D5ABB26-0587-4C30-8999-92F81FD0307C}</a:tableStyleId>
              </a:tblPr>
              <a:tblGrid>
                <a:gridCol w="208280">
                  <a:extLst>
                    <a:ext uri="{9D8B030D-6E8A-4147-A177-3AD203B41FA5}">
                      <a16:colId xmlns:a16="http://schemas.microsoft.com/office/drawing/2014/main" val="3267146558"/>
                    </a:ext>
                  </a:extLst>
                </a:gridCol>
              </a:tblGrid>
              <a:tr h="0">
                <a:tc>
                  <a:txBody>
                    <a:bodyPr/>
                    <a:lstStyle/>
                    <a:p>
                      <a:endParaRPr kumimoji="1" lang="ja-JP" altLang="en-US" dirty="0"/>
                    </a:p>
                  </a:txBody>
                  <a:tcPr/>
                </a:tc>
                <a:extLst>
                  <a:ext uri="{0D108BD9-81ED-4DB2-BD59-A6C34878D82A}">
                    <a16:rowId xmlns:a16="http://schemas.microsoft.com/office/drawing/2014/main" val="4203172787"/>
                  </a:ext>
                </a:extLst>
              </a:tr>
            </a:tbl>
          </a:graphicData>
        </a:graphic>
      </p:graphicFrame>
      <p:sp>
        <p:nvSpPr>
          <p:cNvPr id="50" name="テキスト ボックス 49">
            <a:extLst>
              <a:ext uri="{FF2B5EF4-FFF2-40B4-BE49-F238E27FC236}">
                <a16:creationId xmlns:a16="http://schemas.microsoft.com/office/drawing/2014/main" id="{32885616-4A3E-5EC4-388B-4BE658CD97E7}"/>
              </a:ext>
            </a:extLst>
          </p:cNvPr>
          <p:cNvSpPr txBox="1"/>
          <p:nvPr/>
        </p:nvSpPr>
        <p:spPr>
          <a:xfrm>
            <a:off x="604567" y="726737"/>
            <a:ext cx="991728" cy="523220"/>
          </a:xfrm>
          <a:prstGeom prst="rect">
            <a:avLst/>
          </a:prstGeom>
          <a:noFill/>
        </p:spPr>
        <p:txBody>
          <a:bodyPr wrap="square" rtlCol="0">
            <a:spAutoFit/>
          </a:bodyPr>
          <a:lstStyle/>
          <a:p>
            <a:r>
              <a:rPr kumimoji="1" lang="en-US" altLang="ja-JP" sz="1400" b="1" dirty="0">
                <a:latin typeface="HG丸ｺﾞｼｯｸM-PRO" panose="020F0600000000000000" pitchFamily="50" charset="-128"/>
                <a:ea typeface="HG丸ｺﾞｼｯｸM-PRO" panose="020F0600000000000000" pitchFamily="50" charset="-128"/>
              </a:rPr>
              <a:t>2025</a:t>
            </a:r>
            <a:r>
              <a:rPr kumimoji="1" lang="ja-JP" altLang="en-US" sz="1400" b="1" dirty="0">
                <a:latin typeface="HG丸ｺﾞｼｯｸM-PRO" panose="020F0600000000000000" pitchFamily="50" charset="-128"/>
                <a:ea typeface="HG丸ｺﾞｼｯｸM-PRO" panose="020F0600000000000000" pitchFamily="50" charset="-128"/>
              </a:rPr>
              <a:t>年    </a:t>
            </a:r>
            <a:r>
              <a:rPr kumimoji="1" lang="en-US" altLang="ja-JP" sz="1400" b="1" dirty="0">
                <a:latin typeface="HG丸ｺﾞｼｯｸM-PRO" panose="020F0600000000000000" pitchFamily="50" charset="-128"/>
                <a:ea typeface="HG丸ｺﾞｼｯｸM-PRO" panose="020F0600000000000000" pitchFamily="50" charset="-128"/>
              </a:rPr>
              <a:t>5</a:t>
            </a:r>
            <a:r>
              <a:rPr kumimoji="1" lang="ja-JP" altLang="en-US" sz="1400" b="1" dirty="0">
                <a:latin typeface="HG丸ｺﾞｼｯｸM-PRO" panose="020F0600000000000000" pitchFamily="50" charset="-128"/>
                <a:ea typeface="HG丸ｺﾞｼｯｸM-PRO" panose="020F0600000000000000" pitchFamily="50" charset="-128"/>
              </a:rPr>
              <a:t>月号</a:t>
            </a:r>
          </a:p>
        </p:txBody>
      </p:sp>
      <p:sp>
        <p:nvSpPr>
          <p:cNvPr id="54" name="テキスト ボックス 53">
            <a:extLst>
              <a:ext uri="{FF2B5EF4-FFF2-40B4-BE49-F238E27FC236}">
                <a16:creationId xmlns:a16="http://schemas.microsoft.com/office/drawing/2014/main" id="{C598B714-C7F3-3788-D4D4-92490A9EC349}"/>
              </a:ext>
            </a:extLst>
          </p:cNvPr>
          <p:cNvSpPr txBox="1"/>
          <p:nvPr/>
        </p:nvSpPr>
        <p:spPr>
          <a:xfrm>
            <a:off x="8281649" y="5458473"/>
            <a:ext cx="927100" cy="338554"/>
          </a:xfrm>
          <a:prstGeom prst="rect">
            <a:avLst/>
          </a:prstGeom>
          <a:noFill/>
        </p:spPr>
        <p:txBody>
          <a:bodyPr wrap="square" rtlCol="0">
            <a:spAutoFit/>
          </a:bodyPr>
          <a:lstStyle/>
          <a:p>
            <a:pPr algn="ctr"/>
            <a:r>
              <a:rPr kumimoji="1" lang="ja-JP" altLang="en-US" sz="800" b="1" dirty="0">
                <a:latin typeface="Meiryo UI" panose="020B0604030504040204" pitchFamily="50" charset="-128"/>
                <a:ea typeface="Meiryo UI" panose="020B0604030504040204" pitchFamily="50" charset="-128"/>
              </a:rPr>
              <a:t>避難訓練 　</a:t>
            </a:r>
            <a:endParaRPr kumimoji="1" lang="en-US" altLang="ja-JP" sz="800" b="1" dirty="0">
              <a:latin typeface="Meiryo UI" panose="020B0604030504040204" pitchFamily="50" charset="-128"/>
              <a:ea typeface="Meiryo UI" panose="020B0604030504040204" pitchFamily="50" charset="-128"/>
            </a:endParaRPr>
          </a:p>
          <a:p>
            <a:pPr algn="ctr"/>
            <a:r>
              <a:rPr kumimoji="1" lang="en-US" altLang="ja-JP" sz="800" b="1" dirty="0">
                <a:latin typeface="Meiryo UI" panose="020B0604030504040204" pitchFamily="50" charset="-128"/>
                <a:ea typeface="Meiryo UI" panose="020B0604030504040204" pitchFamily="50" charset="-128"/>
              </a:rPr>
              <a:t>(</a:t>
            </a:r>
            <a:r>
              <a:rPr kumimoji="1" lang="ja-JP" altLang="en-US" sz="800" b="1" dirty="0">
                <a:latin typeface="Meiryo UI" panose="020B0604030504040204" pitchFamily="50" charset="-128"/>
                <a:ea typeface="Meiryo UI" panose="020B0604030504040204" pitchFamily="50" charset="-128"/>
              </a:rPr>
              <a:t>火災</a:t>
            </a:r>
            <a:r>
              <a:rPr kumimoji="1" lang="en-US" altLang="ja-JP" sz="800" b="1" dirty="0">
                <a:latin typeface="Meiryo UI" panose="020B0604030504040204" pitchFamily="50" charset="-128"/>
                <a:ea typeface="Meiryo UI" panose="020B0604030504040204" pitchFamily="50" charset="-128"/>
              </a:rPr>
              <a:t>)</a:t>
            </a:r>
          </a:p>
        </p:txBody>
      </p:sp>
      <p:sp>
        <p:nvSpPr>
          <p:cNvPr id="59" name="テキスト ボックス 58">
            <a:extLst>
              <a:ext uri="{FF2B5EF4-FFF2-40B4-BE49-F238E27FC236}">
                <a16:creationId xmlns:a16="http://schemas.microsoft.com/office/drawing/2014/main" id="{1DFD9750-3618-9507-6583-4CB1BAE8D921}"/>
              </a:ext>
            </a:extLst>
          </p:cNvPr>
          <p:cNvSpPr txBox="1"/>
          <p:nvPr/>
        </p:nvSpPr>
        <p:spPr>
          <a:xfrm>
            <a:off x="7648102" y="5447922"/>
            <a:ext cx="1003300" cy="338554"/>
          </a:xfrm>
          <a:prstGeom prst="rect">
            <a:avLst/>
          </a:prstGeom>
          <a:noFill/>
        </p:spPr>
        <p:txBody>
          <a:bodyPr wrap="square" rtlCol="0">
            <a:spAutoFit/>
          </a:bodyPr>
          <a:lstStyle/>
          <a:p>
            <a:pPr algn="ctr"/>
            <a:r>
              <a:rPr kumimoji="1" lang="ja-JP" altLang="en-US" sz="800" b="1" dirty="0">
                <a:latin typeface="Meiryo UI" panose="020B0604030504040204" pitchFamily="50" charset="-128"/>
                <a:ea typeface="Meiryo UI" panose="020B0604030504040204" pitchFamily="50" charset="-128"/>
                <a:cs typeface="Calibri" panose="020F0502020204030204" pitchFamily="34" charset="0"/>
              </a:rPr>
              <a:t>将棋クラブ</a:t>
            </a:r>
            <a:endParaRPr kumimoji="1" lang="en-US" altLang="ja-JP" sz="800" b="1" dirty="0">
              <a:latin typeface="Meiryo UI" panose="020B0604030504040204" pitchFamily="50" charset="-128"/>
              <a:ea typeface="Meiryo UI" panose="020B0604030504040204" pitchFamily="50" charset="-128"/>
              <a:cs typeface="Calibri" panose="020F0502020204030204" pitchFamily="34" charset="0"/>
            </a:endParaRPr>
          </a:p>
          <a:p>
            <a:pPr algn="ctr"/>
            <a:r>
              <a:rPr kumimoji="1" lang="en-US" altLang="ja-JP" sz="800" b="1" dirty="0">
                <a:latin typeface="Meiryo UI" panose="020B0604030504040204" pitchFamily="50" charset="-128"/>
                <a:ea typeface="Meiryo UI" panose="020B0604030504040204" pitchFamily="50" charset="-128"/>
                <a:cs typeface="Calibri" panose="020F0502020204030204" pitchFamily="34" charset="0"/>
              </a:rPr>
              <a:t>11:15</a:t>
            </a:r>
            <a:r>
              <a:rPr kumimoji="1" lang="ja-JP" altLang="en-US" sz="800" b="1" dirty="0">
                <a:latin typeface="Meiryo UI" panose="020B0604030504040204" pitchFamily="50" charset="-128"/>
                <a:ea typeface="Meiryo UI" panose="020B0604030504040204" pitchFamily="50" charset="-128"/>
                <a:cs typeface="Calibri" panose="020F0502020204030204" pitchFamily="34" charset="0"/>
              </a:rPr>
              <a:t>～</a:t>
            </a:r>
          </a:p>
        </p:txBody>
      </p:sp>
      <p:sp>
        <p:nvSpPr>
          <p:cNvPr id="66" name="矢印: 右 65">
            <a:extLst>
              <a:ext uri="{FF2B5EF4-FFF2-40B4-BE49-F238E27FC236}">
                <a16:creationId xmlns:a16="http://schemas.microsoft.com/office/drawing/2014/main" id="{E3ED4D2D-C474-BCE1-C0ED-FBD6B3719BA7}"/>
              </a:ext>
            </a:extLst>
          </p:cNvPr>
          <p:cNvSpPr/>
          <p:nvPr/>
        </p:nvSpPr>
        <p:spPr>
          <a:xfrm>
            <a:off x="-4325084" y="6313651"/>
            <a:ext cx="2964989" cy="1108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テキスト ボックス 68">
            <a:extLst>
              <a:ext uri="{FF2B5EF4-FFF2-40B4-BE49-F238E27FC236}">
                <a16:creationId xmlns:a16="http://schemas.microsoft.com/office/drawing/2014/main" id="{9510C200-788C-9761-F736-F505DD863FB4}"/>
              </a:ext>
            </a:extLst>
          </p:cNvPr>
          <p:cNvSpPr txBox="1"/>
          <p:nvPr/>
        </p:nvSpPr>
        <p:spPr>
          <a:xfrm>
            <a:off x="7207813" y="6430280"/>
            <a:ext cx="1047352" cy="477054"/>
          </a:xfrm>
          <a:prstGeom prst="rect">
            <a:avLst/>
          </a:prstGeom>
          <a:noFill/>
        </p:spPr>
        <p:txBody>
          <a:bodyPr wrap="square" rtlCol="0">
            <a:spAutoFit/>
          </a:bodyPr>
          <a:lstStyle/>
          <a:p>
            <a:pPr algn="ctr"/>
            <a:r>
              <a:rPr kumimoji="1" lang="ja-JP" altLang="en-US" sz="900" b="1" dirty="0">
                <a:latin typeface="Meiryo UI" panose="020B0604030504040204" pitchFamily="50" charset="-128"/>
                <a:ea typeface="Meiryo UI" panose="020B0604030504040204" pitchFamily="50" charset="-128"/>
              </a:rPr>
              <a:t>畑</a:t>
            </a:r>
            <a:r>
              <a:rPr kumimoji="1" lang="ja-JP" altLang="en-US" sz="800" b="1" dirty="0">
                <a:latin typeface="Meiryo UI" panose="020B0604030504040204" pitchFamily="50" charset="-128"/>
                <a:ea typeface="Meiryo UI" panose="020B0604030504040204" pitchFamily="50" charset="-128"/>
              </a:rPr>
              <a:t>クラブ</a:t>
            </a:r>
            <a:r>
              <a:rPr kumimoji="1" lang="ja-JP" altLang="en-US" sz="900" b="1" dirty="0">
                <a:latin typeface="Meiryo UI" panose="020B0604030504040204" pitchFamily="50" charset="-128"/>
                <a:ea typeface="Meiryo UI" panose="020B0604030504040204" pitchFamily="50" charset="-128"/>
              </a:rPr>
              <a:t>　</a:t>
            </a:r>
            <a:endParaRPr kumimoji="1" lang="en-US" altLang="ja-JP" sz="900" b="1" dirty="0">
              <a:latin typeface="Meiryo UI" panose="020B0604030504040204" pitchFamily="50" charset="-128"/>
              <a:ea typeface="Meiryo UI" panose="020B0604030504040204" pitchFamily="50" charset="-128"/>
            </a:endParaRPr>
          </a:p>
          <a:p>
            <a:pPr algn="ctr"/>
            <a:r>
              <a:rPr kumimoji="1" lang="en-US" altLang="ja-JP" sz="800" b="1" dirty="0">
                <a:latin typeface="Meiryo UI" panose="020B0604030504040204" pitchFamily="50" charset="-128"/>
                <a:ea typeface="Meiryo UI" panose="020B0604030504040204" pitchFamily="50" charset="-128"/>
              </a:rPr>
              <a:t>3:30</a:t>
            </a:r>
            <a:r>
              <a:rPr kumimoji="1" lang="ja-JP" altLang="en-US" sz="800" b="1" dirty="0">
                <a:latin typeface="Meiryo UI" panose="020B0604030504040204" pitchFamily="50" charset="-128"/>
                <a:ea typeface="Meiryo UI" panose="020B0604030504040204" pitchFamily="50" charset="-128"/>
              </a:rPr>
              <a:t>～</a:t>
            </a:r>
            <a:r>
              <a:rPr kumimoji="1" lang="en-US" altLang="ja-JP" sz="800" b="1" dirty="0">
                <a:latin typeface="Meiryo UI" panose="020B0604030504040204" pitchFamily="50" charset="-128"/>
                <a:ea typeface="Meiryo UI" panose="020B0604030504040204" pitchFamily="50" charset="-128"/>
              </a:rPr>
              <a:t>(1</a:t>
            </a:r>
            <a:r>
              <a:rPr kumimoji="1" lang="ja-JP" altLang="en-US" sz="800" b="1" dirty="0">
                <a:latin typeface="Meiryo UI" panose="020B0604030504040204" pitchFamily="50" charset="-128"/>
                <a:ea typeface="Meiryo UI" panose="020B0604030504040204" pitchFamily="50" charset="-128"/>
              </a:rPr>
              <a:t>年生</a:t>
            </a:r>
            <a:r>
              <a:rPr kumimoji="1" lang="en-US" altLang="ja-JP" sz="800" b="1" dirty="0">
                <a:latin typeface="Meiryo UI" panose="020B0604030504040204" pitchFamily="50" charset="-128"/>
                <a:ea typeface="Meiryo UI" panose="020B0604030504040204" pitchFamily="50" charset="-128"/>
              </a:rPr>
              <a:t>)</a:t>
            </a:r>
          </a:p>
          <a:p>
            <a:pPr algn="ctr"/>
            <a:r>
              <a:rPr kumimoji="1" lang="en-US" altLang="ja-JP" sz="800" b="1" dirty="0">
                <a:latin typeface="Meiryo UI" panose="020B0604030504040204" pitchFamily="50" charset="-128"/>
                <a:ea typeface="Meiryo UI" panose="020B0604030504040204" pitchFamily="50" charset="-128"/>
              </a:rPr>
              <a:t>4:00</a:t>
            </a:r>
            <a:r>
              <a:rPr kumimoji="1" lang="ja-JP" altLang="en-US" sz="800" b="1" dirty="0">
                <a:latin typeface="Meiryo UI" panose="020B0604030504040204" pitchFamily="50" charset="-128"/>
                <a:ea typeface="Meiryo UI" panose="020B0604030504040204" pitchFamily="50" charset="-128"/>
              </a:rPr>
              <a:t>～</a:t>
            </a:r>
            <a:r>
              <a:rPr kumimoji="1" lang="en-US" altLang="ja-JP" sz="800" b="1" dirty="0">
                <a:latin typeface="Meiryo UI" panose="020B0604030504040204" pitchFamily="50" charset="-128"/>
                <a:ea typeface="Meiryo UI" panose="020B0604030504040204" pitchFamily="50" charset="-128"/>
              </a:rPr>
              <a:t>(2</a:t>
            </a:r>
            <a:r>
              <a:rPr kumimoji="1" lang="ja-JP" altLang="en-US" sz="800" b="1" dirty="0">
                <a:latin typeface="Meiryo UI" panose="020B0604030504040204" pitchFamily="50" charset="-128"/>
                <a:ea typeface="Meiryo UI" panose="020B0604030504040204" pitchFamily="50" charset="-128"/>
              </a:rPr>
              <a:t>年生～</a:t>
            </a:r>
            <a:r>
              <a:rPr kumimoji="1" lang="en-US" altLang="ja-JP" sz="800" b="1" dirty="0">
                <a:latin typeface="Meiryo UI" panose="020B0604030504040204" pitchFamily="50" charset="-128"/>
                <a:ea typeface="Meiryo UI" panose="020B0604030504040204" pitchFamily="50" charset="-128"/>
              </a:rPr>
              <a:t>)</a:t>
            </a:r>
          </a:p>
        </p:txBody>
      </p:sp>
      <p:sp>
        <p:nvSpPr>
          <p:cNvPr id="3" name="テキスト ボックス 2">
            <a:extLst>
              <a:ext uri="{FF2B5EF4-FFF2-40B4-BE49-F238E27FC236}">
                <a16:creationId xmlns:a16="http://schemas.microsoft.com/office/drawing/2014/main" id="{624EC474-BA79-F9E7-84FB-C906A89618CF}"/>
              </a:ext>
            </a:extLst>
          </p:cNvPr>
          <p:cNvSpPr txBox="1"/>
          <p:nvPr/>
        </p:nvSpPr>
        <p:spPr>
          <a:xfrm>
            <a:off x="-510022" y="6760051"/>
            <a:ext cx="6154296" cy="600164"/>
          </a:xfrm>
          <a:prstGeom prst="rect">
            <a:avLst/>
          </a:prstGeom>
          <a:noFill/>
        </p:spPr>
        <p:txBody>
          <a:bodyPr wrap="square" rtlCol="0">
            <a:spAutoFit/>
          </a:bodyPr>
          <a:lstStyle/>
          <a:p>
            <a:endParaRPr kumimoji="1" lang="en-US" altLang="ja-JP" sz="1100" dirty="0">
              <a:latin typeface="ゆず ポップ A [M] Bold" panose="02000609000000000000" pitchFamily="1" charset="-128"/>
              <a:ea typeface="ゆず ポップ A [M] Bold" panose="02000609000000000000" pitchFamily="1" charset="-128"/>
            </a:endParaRPr>
          </a:p>
          <a:p>
            <a:endParaRPr kumimoji="1" lang="en-US" altLang="ja-JP" sz="1100" dirty="0">
              <a:latin typeface="ゆず ポップ A [M] Bold" panose="02000609000000000000" pitchFamily="1" charset="-128"/>
              <a:ea typeface="ゆず ポップ A [M] Bold" panose="02000609000000000000" pitchFamily="1" charset="-128"/>
            </a:endParaRPr>
          </a:p>
          <a:p>
            <a:endParaRPr kumimoji="1" lang="en-US" altLang="ja-JP" sz="1100" dirty="0">
              <a:latin typeface="ゆず ポップ A [M] Bold" panose="02000609000000000000" pitchFamily="1" charset="-128"/>
              <a:ea typeface="ゆず ポップ A [M] Bold" panose="02000609000000000000" pitchFamily="1" charset="-128"/>
            </a:endParaRPr>
          </a:p>
        </p:txBody>
      </p:sp>
      <p:sp>
        <p:nvSpPr>
          <p:cNvPr id="36" name="テキスト ボックス 62">
            <a:extLst>
              <a:ext uri="{FF2B5EF4-FFF2-40B4-BE49-F238E27FC236}">
                <a16:creationId xmlns:a16="http://schemas.microsoft.com/office/drawing/2014/main" id="{3625515B-38AF-11C6-38CD-C040081C5A67}"/>
              </a:ext>
            </a:extLst>
          </p:cNvPr>
          <p:cNvSpPr txBox="1"/>
          <p:nvPr/>
        </p:nvSpPr>
        <p:spPr>
          <a:xfrm>
            <a:off x="7886881" y="4508679"/>
            <a:ext cx="858318"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800" b="1" dirty="0">
                <a:latin typeface="Meiryo UI" panose="020B0604030504040204" pitchFamily="50" charset="-128"/>
                <a:ea typeface="Meiryo UI" panose="020B0604030504040204" pitchFamily="50" charset="-128"/>
                <a:cs typeface="Calibri" panose="020F0502020204030204" pitchFamily="34" charset="0"/>
              </a:rPr>
              <a:t>トランポリン教室</a:t>
            </a:r>
            <a:endParaRPr kumimoji="1" lang="en-US" altLang="ja-JP" sz="800" b="1" dirty="0">
              <a:latin typeface="Meiryo UI" panose="020B0604030504040204" pitchFamily="50" charset="-128"/>
              <a:ea typeface="Meiryo UI" panose="020B0604030504040204" pitchFamily="50" charset="-128"/>
              <a:cs typeface="Calibri" panose="020F0502020204030204" pitchFamily="34" charset="0"/>
            </a:endParaRPr>
          </a:p>
          <a:p>
            <a:pPr algn="ctr"/>
            <a:r>
              <a:rPr kumimoji="1" lang="en-US" altLang="ja-JP" sz="800" b="1" dirty="0">
                <a:latin typeface="Meiryo UI" panose="020B0604030504040204" pitchFamily="50" charset="-128"/>
                <a:ea typeface="Meiryo UI" panose="020B0604030504040204" pitchFamily="50" charset="-128"/>
                <a:cs typeface="Calibri" panose="020F0502020204030204" pitchFamily="34" charset="0"/>
              </a:rPr>
              <a:t> A/10:15</a:t>
            </a:r>
            <a:r>
              <a:rPr kumimoji="1" lang="ja-JP" altLang="en-US" sz="800" b="1" dirty="0">
                <a:latin typeface="Meiryo UI" panose="020B0604030504040204" pitchFamily="50" charset="-128"/>
                <a:ea typeface="Meiryo UI" panose="020B0604030504040204" pitchFamily="50" charset="-128"/>
                <a:cs typeface="Calibri" panose="020F0502020204030204" pitchFamily="34" charset="0"/>
              </a:rPr>
              <a:t>～</a:t>
            </a:r>
            <a:endParaRPr kumimoji="1" lang="en-US" altLang="ja-JP" sz="800" b="1" dirty="0">
              <a:latin typeface="Meiryo UI" panose="020B0604030504040204" pitchFamily="50" charset="-128"/>
              <a:ea typeface="Meiryo UI" panose="020B0604030504040204" pitchFamily="50" charset="-128"/>
              <a:cs typeface="Calibri" panose="020F0502020204030204" pitchFamily="34" charset="0"/>
            </a:endParaRPr>
          </a:p>
          <a:p>
            <a:pPr algn="ctr"/>
            <a:r>
              <a:rPr kumimoji="1" lang="en-US" altLang="ja-JP" sz="800" b="1" dirty="0">
                <a:latin typeface="Meiryo UI" panose="020B0604030504040204" pitchFamily="50" charset="-128"/>
                <a:ea typeface="Meiryo UI" panose="020B0604030504040204" pitchFamily="50" charset="-128"/>
                <a:cs typeface="Calibri" panose="020F0502020204030204" pitchFamily="34" charset="0"/>
              </a:rPr>
              <a:t> B/11:05</a:t>
            </a:r>
            <a:r>
              <a:rPr kumimoji="1" lang="ja-JP" altLang="en-US" sz="800" b="1" dirty="0">
                <a:latin typeface="Meiryo UI" panose="020B0604030504040204" pitchFamily="50" charset="-128"/>
                <a:ea typeface="Meiryo UI" panose="020B0604030504040204" pitchFamily="50" charset="-128"/>
                <a:cs typeface="Calibri" panose="020F0502020204030204" pitchFamily="34" charset="0"/>
              </a:rPr>
              <a:t>～</a:t>
            </a:r>
            <a:endParaRPr kumimoji="1" lang="en-US" altLang="ja-JP" sz="800" b="1" dirty="0">
              <a:latin typeface="Meiryo UI" panose="020B0604030504040204" pitchFamily="50" charset="-128"/>
              <a:ea typeface="Meiryo UI" panose="020B0604030504040204" pitchFamily="50" charset="-128"/>
              <a:cs typeface="Calibri" panose="020F0502020204030204" pitchFamily="34" charset="0"/>
            </a:endParaRPr>
          </a:p>
        </p:txBody>
      </p:sp>
      <p:sp>
        <p:nvSpPr>
          <p:cNvPr id="29" name="フレーム 28">
            <a:extLst>
              <a:ext uri="{FF2B5EF4-FFF2-40B4-BE49-F238E27FC236}">
                <a16:creationId xmlns:a16="http://schemas.microsoft.com/office/drawing/2014/main" id="{4B4CA4F7-CE05-27A0-3944-7E214DB71205}"/>
              </a:ext>
            </a:extLst>
          </p:cNvPr>
          <p:cNvSpPr/>
          <p:nvPr/>
        </p:nvSpPr>
        <p:spPr>
          <a:xfrm>
            <a:off x="0" y="9358633"/>
            <a:ext cx="6858000" cy="2457157"/>
          </a:xfrm>
          <a:prstGeom prst="frame">
            <a:avLst>
              <a:gd name="adj1" fmla="val 2476"/>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4" name="テキスト ボックス 3">
            <a:extLst>
              <a:ext uri="{FF2B5EF4-FFF2-40B4-BE49-F238E27FC236}">
                <a16:creationId xmlns:a16="http://schemas.microsoft.com/office/drawing/2014/main" id="{1B383351-54B7-2371-C620-89847B69C141}"/>
              </a:ext>
            </a:extLst>
          </p:cNvPr>
          <p:cNvSpPr txBox="1"/>
          <p:nvPr/>
        </p:nvSpPr>
        <p:spPr>
          <a:xfrm>
            <a:off x="-6906648" y="8022508"/>
            <a:ext cx="6291256" cy="3624069"/>
          </a:xfrm>
          <a:prstGeom prst="rect">
            <a:avLst/>
          </a:prstGeom>
          <a:noFill/>
        </p:spPr>
        <p:txBody>
          <a:bodyPr wrap="square">
            <a:spAutoFit/>
          </a:bodyPr>
          <a:lstStyle/>
          <a:p>
            <a:r>
              <a:rPr kumimoji="1" lang="ja-JP" altLang="en-US" dirty="0">
                <a:latin typeface="ゆず ポップ A [M] Bold" panose="02000609000000000000" pitchFamily="1" charset="-128"/>
                <a:ea typeface="ゆず ポップ A [M] Bold" panose="02000609000000000000" pitchFamily="1" charset="-128"/>
              </a:rPr>
              <a:t> </a:t>
            </a:r>
            <a:r>
              <a:rPr kumimoji="1" lang="ja-JP" altLang="en-US" sz="1050" dirty="0">
                <a:latin typeface="ゆず ポップ A [M] Bold" panose="02000609000000000000" pitchFamily="1" charset="-128"/>
                <a:ea typeface="ゆず ポップ A [M] Bold" panose="02000609000000000000" pitchFamily="1" charset="-128"/>
              </a:rPr>
              <a:t>●冬休みの期間中は</a:t>
            </a:r>
            <a:r>
              <a:rPr kumimoji="1" lang="en-US" altLang="ja-JP" sz="1050" dirty="0">
                <a:latin typeface="ゆず ポップ A [M] Bold" panose="02000609000000000000" pitchFamily="1" charset="-128"/>
                <a:ea typeface="ゆず ポップ A [M] Bold" panose="02000609000000000000" pitchFamily="1" charset="-128"/>
              </a:rPr>
              <a:t>8</a:t>
            </a:r>
            <a:r>
              <a:rPr kumimoji="1" lang="ja-JP" altLang="en-US" sz="1050" dirty="0">
                <a:latin typeface="ゆず ポップ A [M] Bold" panose="02000609000000000000" pitchFamily="1" charset="-128"/>
                <a:ea typeface="ゆず ポップ A [M] Bold" panose="02000609000000000000" pitchFamily="1" charset="-128"/>
              </a:rPr>
              <a:t>時から開館しております。</a:t>
            </a:r>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b="1" dirty="0">
                <a:latin typeface="ゆず ポップ A [M] Bold" panose="02000609000000000000" pitchFamily="1" charset="-128"/>
                <a:ea typeface="ゆず ポップ A [M] Bold" panose="02000609000000000000" pitchFamily="1" charset="-128"/>
              </a:rPr>
              <a:t>　　ただし、</a:t>
            </a:r>
            <a:r>
              <a:rPr kumimoji="1" lang="en-US" altLang="ja-JP" sz="1050" b="1" dirty="0">
                <a:latin typeface="ゆず ポップ A [M] Bold" panose="02000609000000000000" pitchFamily="1" charset="-128"/>
                <a:ea typeface="ゆず ポップ A [M] Bold" panose="02000609000000000000" pitchFamily="1" charset="-128"/>
              </a:rPr>
              <a:t>12</a:t>
            </a:r>
            <a:r>
              <a:rPr kumimoji="1" lang="ja-JP" altLang="en-US" sz="1050" b="1" dirty="0">
                <a:latin typeface="ゆず ポップ A [M] Bold" panose="02000609000000000000" pitchFamily="1" charset="-128"/>
                <a:ea typeface="ゆず ポップ A [M] Bold" panose="02000609000000000000" pitchFamily="1" charset="-128"/>
              </a:rPr>
              <a:t>月</a:t>
            </a:r>
            <a:r>
              <a:rPr kumimoji="1" lang="en-US" altLang="ja-JP" sz="1050" b="1" dirty="0">
                <a:latin typeface="ゆず ポップ A [M] Bold" panose="02000609000000000000" pitchFamily="1" charset="-128"/>
                <a:ea typeface="ゆず ポップ A [M] Bold" panose="02000609000000000000" pitchFamily="1" charset="-128"/>
              </a:rPr>
              <a:t>29</a:t>
            </a:r>
            <a:r>
              <a:rPr kumimoji="1" lang="ja-JP" altLang="en-US" sz="1050" b="1" dirty="0">
                <a:latin typeface="ゆず ポップ A [M] Bold" panose="02000609000000000000" pitchFamily="1" charset="-128"/>
                <a:ea typeface="ゆず ポップ A [M] Bold" panose="02000609000000000000" pitchFamily="1" charset="-128"/>
              </a:rPr>
              <a:t>日</a:t>
            </a:r>
            <a:r>
              <a:rPr kumimoji="1" lang="en-US" altLang="ja-JP" sz="1050" b="1" dirty="0">
                <a:latin typeface="ゆず ポップ A [M] Bold" panose="02000609000000000000" pitchFamily="1" charset="-128"/>
                <a:ea typeface="ゆず ポップ A [M] Bold" panose="02000609000000000000" pitchFamily="1" charset="-128"/>
              </a:rPr>
              <a:t>(</a:t>
            </a:r>
            <a:r>
              <a:rPr kumimoji="1" lang="ja-JP" altLang="en-US" sz="1050" b="1" dirty="0">
                <a:latin typeface="ゆず ポップ A [M] Bold" panose="02000609000000000000" pitchFamily="1" charset="-128"/>
                <a:ea typeface="ゆず ポップ A [M] Bold" panose="02000609000000000000" pitchFamily="1" charset="-128"/>
              </a:rPr>
              <a:t>日</a:t>
            </a:r>
            <a:r>
              <a:rPr kumimoji="1" lang="en-US" altLang="ja-JP" sz="1050" b="1" dirty="0">
                <a:latin typeface="ゆず ポップ A [M] Bold" panose="02000609000000000000" pitchFamily="1" charset="-128"/>
                <a:ea typeface="ゆず ポップ A [M] Bold" panose="02000609000000000000" pitchFamily="1" charset="-128"/>
              </a:rPr>
              <a:t>)</a:t>
            </a:r>
            <a:r>
              <a:rPr kumimoji="1" lang="ja-JP" altLang="en-US" sz="1050" b="1" dirty="0">
                <a:latin typeface="ゆず ポップ A [M] Bold" panose="02000609000000000000" pitchFamily="1" charset="-128"/>
                <a:ea typeface="ゆず ポップ A [M] Bold" panose="02000609000000000000" pitchFamily="1" charset="-128"/>
              </a:rPr>
              <a:t>～</a:t>
            </a:r>
            <a:r>
              <a:rPr kumimoji="1" lang="en-US" altLang="ja-JP" sz="1050" b="1" dirty="0">
                <a:latin typeface="ゆず ポップ A [M] Bold" panose="02000609000000000000" pitchFamily="1" charset="-128"/>
                <a:ea typeface="ゆず ポップ A [M] Bold" panose="02000609000000000000" pitchFamily="1" charset="-128"/>
              </a:rPr>
              <a:t>1</a:t>
            </a:r>
            <a:r>
              <a:rPr kumimoji="1" lang="ja-JP" altLang="en-US" sz="1050" b="1" dirty="0">
                <a:latin typeface="ゆず ポップ A [M] Bold" panose="02000609000000000000" pitchFamily="1" charset="-128"/>
                <a:ea typeface="ゆず ポップ A [M] Bold" panose="02000609000000000000" pitchFamily="1" charset="-128"/>
              </a:rPr>
              <a:t>月</a:t>
            </a:r>
            <a:r>
              <a:rPr kumimoji="1" lang="en-US" altLang="ja-JP" sz="1050" b="1" dirty="0">
                <a:latin typeface="ゆず ポップ A [M] Bold" panose="02000609000000000000" pitchFamily="1" charset="-128"/>
                <a:ea typeface="ゆず ポップ A [M] Bold" panose="02000609000000000000" pitchFamily="1" charset="-128"/>
              </a:rPr>
              <a:t>3</a:t>
            </a:r>
            <a:r>
              <a:rPr kumimoji="1" lang="ja-JP" altLang="en-US" sz="1050" b="1" dirty="0">
                <a:latin typeface="ゆず ポップ A [M] Bold" panose="02000609000000000000" pitchFamily="1" charset="-128"/>
                <a:ea typeface="ゆず ポップ A [M] Bold" panose="02000609000000000000" pitchFamily="1" charset="-128"/>
              </a:rPr>
              <a:t>日</a:t>
            </a:r>
            <a:r>
              <a:rPr kumimoji="1" lang="en-US" altLang="ja-JP" sz="1050" b="1" dirty="0">
                <a:latin typeface="ゆず ポップ A [M] Bold" panose="02000609000000000000" pitchFamily="1" charset="-128"/>
                <a:ea typeface="ゆず ポップ A [M] Bold" panose="02000609000000000000" pitchFamily="1" charset="-128"/>
              </a:rPr>
              <a:t>(</a:t>
            </a:r>
            <a:r>
              <a:rPr kumimoji="1" lang="ja-JP" altLang="en-US" sz="1050" b="1" dirty="0">
                <a:latin typeface="ゆず ポップ A [M] Bold" panose="02000609000000000000" pitchFamily="1" charset="-128"/>
                <a:ea typeface="ゆず ポップ A [M] Bold" panose="02000609000000000000" pitchFamily="1" charset="-128"/>
              </a:rPr>
              <a:t>金</a:t>
            </a:r>
            <a:r>
              <a:rPr kumimoji="1" lang="en-US" altLang="ja-JP" sz="1050" b="1" dirty="0">
                <a:latin typeface="ゆず ポップ A [M] Bold" panose="02000609000000000000" pitchFamily="1" charset="-128"/>
                <a:ea typeface="ゆず ポップ A [M] Bold" panose="02000609000000000000" pitchFamily="1" charset="-128"/>
              </a:rPr>
              <a:t>)</a:t>
            </a:r>
            <a:r>
              <a:rPr kumimoji="1" lang="ja-JP" altLang="en-US" sz="1050" b="1" dirty="0">
                <a:latin typeface="ゆず ポップ A [M] Bold" panose="02000609000000000000" pitchFamily="1" charset="-128"/>
                <a:ea typeface="ゆず ポップ A [M] Bold" panose="02000609000000000000" pitchFamily="1" charset="-128"/>
              </a:rPr>
              <a:t>までは閉館となります。</a:t>
            </a:r>
            <a:endParaRPr kumimoji="1" lang="en-US" altLang="ja-JP" sz="1050" b="1"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登館の際は、</a:t>
            </a:r>
            <a:r>
              <a:rPr kumimoji="1" lang="en-US" altLang="ja-JP" sz="1200" b="1" u="sng" dirty="0">
                <a:latin typeface="ゆず ポップ A [M] Bold" panose="02000609000000000000" pitchFamily="1" charset="-128"/>
                <a:ea typeface="ゆず ポップ A [M] Bold" panose="02000609000000000000" pitchFamily="1" charset="-128"/>
              </a:rPr>
              <a:t>9</a:t>
            </a:r>
            <a:r>
              <a:rPr kumimoji="1" lang="ja-JP" altLang="en-US" sz="1200" b="1" u="sng" dirty="0">
                <a:latin typeface="ゆず ポップ A [M] Bold" panose="02000609000000000000" pitchFamily="1" charset="-128"/>
                <a:ea typeface="ゆず ポップ A [M] Bold" panose="02000609000000000000" pitchFamily="1" charset="-128"/>
              </a:rPr>
              <a:t>時</a:t>
            </a:r>
            <a:r>
              <a:rPr kumimoji="1" lang="en-US" altLang="ja-JP" sz="1200" b="1" u="sng" dirty="0">
                <a:latin typeface="ゆず ポップ A [M] Bold" panose="02000609000000000000" pitchFamily="1" charset="-128"/>
                <a:ea typeface="ゆず ポップ A [M] Bold" panose="02000609000000000000" pitchFamily="1" charset="-128"/>
              </a:rPr>
              <a:t>40</a:t>
            </a:r>
            <a:r>
              <a:rPr kumimoji="1" lang="ja-JP" altLang="en-US" sz="1200" b="1" u="sng" dirty="0">
                <a:latin typeface="ゆず ポップ A [M] Bold" panose="02000609000000000000" pitchFamily="1" charset="-128"/>
                <a:ea typeface="ゆず ポップ A [M] Bold" panose="02000609000000000000" pitchFamily="1" charset="-128"/>
              </a:rPr>
              <a:t>分までに登館してください</a:t>
            </a:r>
            <a:r>
              <a:rPr kumimoji="1" lang="ja-JP" altLang="en-US" sz="1200" b="1" dirty="0">
                <a:latin typeface="ゆず ポップ A [M] Bold" panose="02000609000000000000" pitchFamily="1" charset="-128"/>
                <a:ea typeface="ゆず ポップ A [M] Bold" panose="02000609000000000000" pitchFamily="1" charset="-128"/>
              </a:rPr>
              <a:t>。</a:t>
            </a:r>
            <a:endParaRPr kumimoji="1" lang="en-US" altLang="ja-JP" sz="1200" b="1"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a:t>
            </a:r>
            <a:r>
              <a:rPr kumimoji="1" lang="en-US" altLang="ja-JP" sz="1050" dirty="0">
                <a:latin typeface="ゆず ポップ A [M] Bold" panose="02000609000000000000" pitchFamily="1" charset="-128"/>
                <a:ea typeface="ゆず ポップ A [M] Bold" panose="02000609000000000000" pitchFamily="1" charset="-128"/>
              </a:rPr>
              <a:t>8</a:t>
            </a:r>
            <a:r>
              <a:rPr kumimoji="1" lang="ja-JP" altLang="en-US" sz="1050" dirty="0">
                <a:latin typeface="ゆず ポップ A [M] Bold" panose="02000609000000000000" pitchFamily="1" charset="-128"/>
                <a:ea typeface="ゆず ポップ A [M] Bold" panose="02000609000000000000" pitchFamily="1" charset="-128"/>
              </a:rPr>
              <a:t>時～</a:t>
            </a:r>
            <a:r>
              <a:rPr kumimoji="1" lang="en-US" altLang="ja-JP" sz="1050" dirty="0">
                <a:latin typeface="ゆず ポップ A [M] Bold" panose="02000609000000000000" pitchFamily="1" charset="-128"/>
                <a:ea typeface="ゆず ポップ A [M] Bold" panose="02000609000000000000" pitchFamily="1" charset="-128"/>
              </a:rPr>
              <a:t>9</a:t>
            </a:r>
            <a:r>
              <a:rPr kumimoji="1" lang="ja-JP" altLang="en-US" sz="1050" dirty="0">
                <a:latin typeface="ゆず ポップ A [M] Bold" panose="02000609000000000000" pitchFamily="1" charset="-128"/>
                <a:ea typeface="ゆず ポップ A [M] Bold" panose="02000609000000000000" pitchFamily="1" charset="-128"/>
              </a:rPr>
              <a:t>時</a:t>
            </a:r>
            <a:r>
              <a:rPr kumimoji="1" lang="en-US" altLang="ja-JP" sz="1050" dirty="0">
                <a:latin typeface="ゆず ポップ A [M] Bold" panose="02000609000000000000" pitchFamily="1" charset="-128"/>
                <a:ea typeface="ゆず ポップ A [M] Bold" panose="02000609000000000000" pitchFamily="1" charset="-128"/>
              </a:rPr>
              <a:t>40</a:t>
            </a:r>
            <a:r>
              <a:rPr kumimoji="1" lang="ja-JP" altLang="en-US" sz="1050" dirty="0">
                <a:latin typeface="ゆず ポップ A [M] Bold" panose="02000609000000000000" pitchFamily="1" charset="-128"/>
                <a:ea typeface="ゆず ポップ A [M] Bold" panose="02000609000000000000" pitchFamily="1" charset="-128"/>
              </a:rPr>
              <a:t>分までは、学校の宿題やお家でされているドリル、読書をする時間となります。</a:t>
            </a:r>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a:t>
            </a:r>
            <a:r>
              <a:rPr kumimoji="1" lang="en-US" altLang="ja-JP" sz="1050" dirty="0">
                <a:latin typeface="ゆず ポップ A [M] Bold" panose="02000609000000000000" pitchFamily="1" charset="-128"/>
                <a:ea typeface="ゆず ポップ A [M] Bold" panose="02000609000000000000" pitchFamily="1" charset="-128"/>
              </a:rPr>
              <a:t>7</a:t>
            </a:r>
            <a:r>
              <a:rPr kumimoji="1" lang="ja-JP" altLang="en-US" sz="1050" dirty="0">
                <a:latin typeface="ゆず ポップ A [M] Bold" panose="02000609000000000000" pitchFamily="1" charset="-128"/>
                <a:ea typeface="ゆず ポップ A [M] Bold" panose="02000609000000000000" pitchFamily="1" charset="-128"/>
              </a:rPr>
              <a:t>日</a:t>
            </a:r>
            <a:r>
              <a:rPr kumimoji="1" lang="en-US" altLang="ja-JP" sz="1050" dirty="0">
                <a:latin typeface="ゆず ポップ A [M] Bold" panose="02000609000000000000" pitchFamily="1" charset="-128"/>
                <a:ea typeface="ゆず ポップ A [M] Bold" panose="02000609000000000000" pitchFamily="1" charset="-128"/>
              </a:rPr>
              <a:t>(</a:t>
            </a:r>
            <a:r>
              <a:rPr kumimoji="1" lang="ja-JP" altLang="en-US" sz="1050" dirty="0">
                <a:latin typeface="ゆず ポップ A [M] Bold" panose="02000609000000000000" pitchFamily="1" charset="-128"/>
                <a:ea typeface="ゆず ポップ A [M] Bold" panose="02000609000000000000" pitchFamily="1" charset="-128"/>
              </a:rPr>
              <a:t>火</a:t>
            </a:r>
            <a:r>
              <a:rPr kumimoji="1" lang="en-US" altLang="ja-JP" sz="1050" dirty="0">
                <a:latin typeface="ゆず ポップ A [M] Bold" panose="02000609000000000000" pitchFamily="1" charset="-128"/>
                <a:ea typeface="ゆず ポップ A [M] Bold" panose="02000609000000000000" pitchFamily="1" charset="-128"/>
              </a:rPr>
              <a:t>)</a:t>
            </a:r>
            <a:r>
              <a:rPr kumimoji="1" lang="ja-JP" altLang="en-US" sz="1050" dirty="0">
                <a:latin typeface="ゆず ポップ A [M] Bold" panose="02000609000000000000" pitchFamily="1" charset="-128"/>
                <a:ea typeface="ゆず ポップ A [M] Bold" panose="02000609000000000000" pitchFamily="1" charset="-128"/>
              </a:rPr>
              <a:t>まではお弁当・水筒の用意をお願いします。</a:t>
            </a:r>
            <a:endParaRPr kumimoji="1" lang="en-US" altLang="ja-JP" sz="1050" dirty="0">
              <a:latin typeface="ゆず ポップ A [M] Bold" panose="02000609000000000000" pitchFamily="1" charset="-128"/>
              <a:ea typeface="ゆず ポップ A [M] Bold" panose="02000609000000000000" pitchFamily="1" charset="-128"/>
            </a:endParaRPr>
          </a:p>
          <a:p>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●「一般来館」で利用される際は</a:t>
            </a:r>
            <a:r>
              <a:rPr kumimoji="1" lang="en-US" altLang="ja-JP" sz="1050" dirty="0">
                <a:latin typeface="ゆず ポップ A [M] Bold" panose="02000609000000000000" pitchFamily="1" charset="-128"/>
                <a:ea typeface="ゆず ポップ A [M] Bold" panose="02000609000000000000" pitchFamily="1" charset="-128"/>
              </a:rPr>
              <a:t>10</a:t>
            </a:r>
            <a:r>
              <a:rPr kumimoji="1" lang="ja-JP" altLang="en-US" sz="1050" dirty="0">
                <a:latin typeface="ゆず ポップ A [M] Bold" panose="02000609000000000000" pitchFamily="1" charset="-128"/>
                <a:ea typeface="ゆず ポップ A [M] Bold" panose="02000609000000000000" pitchFamily="1" charset="-128"/>
              </a:rPr>
              <a:t>時から</a:t>
            </a:r>
            <a:r>
              <a:rPr kumimoji="1" lang="en-US" altLang="ja-JP" sz="1050" dirty="0">
                <a:latin typeface="ゆず ポップ A [M] Bold" panose="02000609000000000000" pitchFamily="1" charset="-128"/>
                <a:ea typeface="ゆず ポップ A [M] Bold" panose="02000609000000000000" pitchFamily="1" charset="-128"/>
              </a:rPr>
              <a:t>17</a:t>
            </a:r>
            <a:r>
              <a:rPr kumimoji="1" lang="ja-JP" altLang="en-US" sz="1050" dirty="0">
                <a:latin typeface="ゆず ポップ A [M] Bold" panose="02000609000000000000" pitchFamily="1" charset="-128"/>
                <a:ea typeface="ゆず ポップ A [M] Bold" panose="02000609000000000000" pitchFamily="1" charset="-128"/>
              </a:rPr>
              <a:t>時までとなります。</a:t>
            </a:r>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昼食は一度帰宅して食べ、</a:t>
            </a:r>
            <a:r>
              <a:rPr kumimoji="1" lang="en-US" altLang="ja-JP" sz="1050" dirty="0">
                <a:latin typeface="ゆず ポップ A [M] Bold" panose="02000609000000000000" pitchFamily="1" charset="-128"/>
                <a:ea typeface="ゆず ポップ A [M] Bold" panose="02000609000000000000" pitchFamily="1" charset="-128"/>
              </a:rPr>
              <a:t>13</a:t>
            </a:r>
            <a:r>
              <a:rPr kumimoji="1" lang="ja-JP" altLang="en-US" sz="1050" dirty="0">
                <a:latin typeface="ゆず ポップ A [M] Bold" panose="02000609000000000000" pitchFamily="1" charset="-128"/>
                <a:ea typeface="ゆず ポップ A [M] Bold" panose="02000609000000000000" pitchFamily="1" charset="-128"/>
              </a:rPr>
              <a:t>時から来館できます。水筒を必ずお持ちください。</a:t>
            </a:r>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おやつは館で食べず「お持ち帰り」となります。</a:t>
            </a:r>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a:t>
            </a:r>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a:t>
            </a:r>
            <a:r>
              <a:rPr kumimoji="1" lang="en-US" altLang="ja-JP" sz="1050" dirty="0">
                <a:latin typeface="ゆず ポップ A [M] Bold" panose="02000609000000000000" pitchFamily="1" charset="-128"/>
                <a:ea typeface="ゆず ポップ A [M] Bold" panose="02000609000000000000" pitchFamily="1" charset="-128"/>
              </a:rPr>
              <a:t>18</a:t>
            </a:r>
            <a:r>
              <a:rPr kumimoji="1" lang="ja-JP" altLang="en-US" sz="1050" dirty="0">
                <a:latin typeface="ゆず ポップ A [M] Bold" panose="02000609000000000000" pitchFamily="1" charset="-128"/>
                <a:ea typeface="ゆず ポップ A [M] Bold" panose="02000609000000000000" pitchFamily="1" charset="-128"/>
              </a:rPr>
              <a:t>日</a:t>
            </a:r>
            <a:r>
              <a:rPr kumimoji="1" lang="en-US" altLang="ja-JP" sz="1050" dirty="0">
                <a:latin typeface="ゆず ポップ A [M] Bold" panose="02000609000000000000" pitchFamily="1" charset="-128"/>
                <a:ea typeface="ゆず ポップ A [M] Bold" panose="02000609000000000000" pitchFamily="1" charset="-128"/>
              </a:rPr>
              <a:t>(</a:t>
            </a:r>
            <a:r>
              <a:rPr kumimoji="1" lang="ja-JP" altLang="en-US" sz="1050" dirty="0">
                <a:latin typeface="ゆず ポップ A [M] Bold" panose="02000609000000000000" pitchFamily="1" charset="-128"/>
                <a:ea typeface="ゆず ポップ A [M] Bold" panose="02000609000000000000" pitchFamily="1" charset="-128"/>
              </a:rPr>
              <a:t>土</a:t>
            </a:r>
            <a:r>
              <a:rPr kumimoji="1" lang="en-US" altLang="ja-JP" sz="1050" dirty="0">
                <a:latin typeface="ゆず ポップ A [M] Bold" panose="02000609000000000000" pitchFamily="1" charset="-128"/>
                <a:ea typeface="ゆず ポップ A [M] Bold" panose="02000609000000000000" pitchFamily="1" charset="-128"/>
              </a:rPr>
              <a:t>)</a:t>
            </a:r>
            <a:r>
              <a:rPr kumimoji="1" lang="ja-JP" altLang="en-US" sz="1050" dirty="0">
                <a:latin typeface="ゆず ポップ A [M] Bold" panose="02000609000000000000" pitchFamily="1" charset="-128"/>
                <a:ea typeface="ゆず ポップ A [M] Bold" panose="02000609000000000000" pitchFamily="1" charset="-128"/>
              </a:rPr>
              <a:t>は、</a:t>
            </a:r>
            <a:r>
              <a:rPr lang="ja-JP" altLang="en-US" sz="1050" b="0" i="0" dirty="0">
                <a:effectLst/>
                <a:latin typeface="ゆず ポップ A [M] Bold" panose="02000609000000000000" pitchFamily="1" charset="-128"/>
                <a:ea typeface="ゆず ポップ A [M] Bold" panose="02000609000000000000" pitchFamily="1" charset="-128"/>
              </a:rPr>
              <a:t>「京の匠の技を知る！伝統工芸体験」 ～京焼・清水焼の絵付け体験会～</a:t>
            </a:r>
            <a:endParaRPr lang="en-US" altLang="ja-JP" sz="1050" b="0" i="0" dirty="0">
              <a:effectLst/>
              <a:latin typeface="ゆず ポップ A [M] Bold" panose="02000609000000000000" pitchFamily="1" charset="-128"/>
              <a:ea typeface="ゆず ポップ A [M] Bold" panose="02000609000000000000" pitchFamily="1" charset="-128"/>
            </a:endParaRPr>
          </a:p>
          <a:p>
            <a:r>
              <a:rPr kumimoji="1" lang="ja-JP" altLang="en-US" sz="1050" dirty="0">
                <a:latin typeface="Noto Sans JP"/>
                <a:ea typeface="ゆず ポップ A [M] Bold" panose="02000609000000000000" pitchFamily="1" charset="-128"/>
              </a:rPr>
              <a:t>　　</a:t>
            </a:r>
            <a:r>
              <a:rPr kumimoji="1" lang="ja-JP" altLang="en-US" sz="1050" dirty="0">
                <a:latin typeface="ゆず ポップ A [M] Bold" panose="02000609000000000000" pitchFamily="1" charset="-128"/>
                <a:ea typeface="ゆず ポップ A [M] Bold" panose="02000609000000000000" pitchFamily="1" charset="-128"/>
              </a:rPr>
              <a:t>があります。内容は</a:t>
            </a:r>
            <a:r>
              <a:rPr kumimoji="1" lang="ja-JP" altLang="en-US" sz="1050" u="sng" dirty="0">
                <a:latin typeface="ゆず ポップ A [M] Bold" panose="02000609000000000000" pitchFamily="1" charset="-128"/>
                <a:ea typeface="ゆず ポップ A [M] Bold" panose="02000609000000000000" pitchFamily="1" charset="-128"/>
              </a:rPr>
              <a:t>湯のみ</a:t>
            </a:r>
            <a:r>
              <a:rPr kumimoji="1" lang="ja-JP" altLang="en-US" sz="1050" dirty="0">
                <a:latin typeface="ゆず ポップ A [M] Bold" panose="02000609000000000000" pitchFamily="1" charset="-128"/>
                <a:ea typeface="ゆず ポップ A [M] Bold" panose="02000609000000000000" pitchFamily="1" charset="-128"/>
              </a:rPr>
              <a:t>に絵付けをします。</a:t>
            </a:r>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当選された方は</a:t>
            </a:r>
            <a:r>
              <a:rPr kumimoji="1" lang="en-US" altLang="ja-JP" sz="1050" dirty="0">
                <a:latin typeface="ゆず ポップ A [M] Bold" panose="02000609000000000000" pitchFamily="1" charset="-128"/>
                <a:ea typeface="ゆず ポップ A [M] Bold" panose="02000609000000000000" pitchFamily="1" charset="-128"/>
              </a:rPr>
              <a:t>13</a:t>
            </a:r>
            <a:r>
              <a:rPr kumimoji="1" lang="ja-JP" altLang="en-US" sz="1050" dirty="0">
                <a:latin typeface="ゆず ポップ A [M] Bold" panose="02000609000000000000" pitchFamily="1" charset="-128"/>
                <a:ea typeface="ゆず ポップ A [M] Bold" panose="02000609000000000000" pitchFamily="1" charset="-128"/>
              </a:rPr>
              <a:t>時</a:t>
            </a:r>
            <a:r>
              <a:rPr kumimoji="1" lang="en-US" altLang="ja-JP" sz="1050" dirty="0">
                <a:latin typeface="ゆず ポップ A [M] Bold" panose="02000609000000000000" pitchFamily="1" charset="-128"/>
                <a:ea typeface="ゆず ポップ A [M] Bold" panose="02000609000000000000" pitchFamily="1" charset="-128"/>
              </a:rPr>
              <a:t>30</a:t>
            </a:r>
            <a:r>
              <a:rPr kumimoji="1" lang="ja-JP" altLang="en-US" sz="1050" dirty="0">
                <a:latin typeface="ゆず ポップ A [M] Bold" panose="02000609000000000000" pitchFamily="1" charset="-128"/>
                <a:ea typeface="ゆず ポップ A [M] Bold" panose="02000609000000000000" pitchFamily="1" charset="-128"/>
              </a:rPr>
              <a:t>分に児童館にお越しください。</a:t>
            </a:r>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ご不明な点等ありましたら、児童館までご連絡ください。</a:t>
            </a:r>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a:t>
            </a:r>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●新年度の学童の申請は、</a:t>
            </a:r>
            <a:r>
              <a:rPr kumimoji="1" lang="en-US" altLang="ja-JP" sz="1050" dirty="0">
                <a:latin typeface="ゆず ポップ A [M] Bold" panose="02000609000000000000" pitchFamily="1" charset="-128"/>
                <a:ea typeface="ゆず ポップ A [M] Bold" panose="02000609000000000000" pitchFamily="1" charset="-128"/>
              </a:rPr>
              <a:t>1</a:t>
            </a:r>
            <a:r>
              <a:rPr kumimoji="1" lang="ja-JP" altLang="en-US" sz="1050" dirty="0">
                <a:latin typeface="ゆず ポップ A [M] Bold" panose="02000609000000000000" pitchFamily="1" charset="-128"/>
                <a:ea typeface="ゆず ポップ A [M] Bold" panose="02000609000000000000" pitchFamily="1" charset="-128"/>
              </a:rPr>
              <a:t>月</a:t>
            </a:r>
            <a:r>
              <a:rPr kumimoji="1" lang="en-US" altLang="ja-JP" sz="1050" dirty="0">
                <a:latin typeface="ゆず ポップ A [M] Bold" panose="02000609000000000000" pitchFamily="1" charset="-128"/>
                <a:ea typeface="ゆず ポップ A [M] Bold" panose="02000609000000000000" pitchFamily="1" charset="-128"/>
              </a:rPr>
              <a:t>6</a:t>
            </a:r>
            <a:r>
              <a:rPr kumimoji="1" lang="ja-JP" altLang="en-US" sz="1050" dirty="0">
                <a:latin typeface="ゆず ポップ A [M] Bold" panose="02000609000000000000" pitchFamily="1" charset="-128"/>
                <a:ea typeface="ゆず ポップ A [M] Bold" panose="02000609000000000000" pitchFamily="1" charset="-128"/>
              </a:rPr>
              <a:t>日</a:t>
            </a:r>
            <a:r>
              <a:rPr kumimoji="1" lang="en-US" altLang="ja-JP" sz="1050" dirty="0">
                <a:latin typeface="ゆず ポップ A [M] Bold" panose="02000609000000000000" pitchFamily="1" charset="-128"/>
                <a:ea typeface="ゆず ポップ A [M] Bold" panose="02000609000000000000" pitchFamily="1" charset="-128"/>
              </a:rPr>
              <a:t>(</a:t>
            </a:r>
            <a:r>
              <a:rPr kumimoji="1" lang="ja-JP" altLang="en-US" sz="1050" dirty="0">
                <a:latin typeface="ゆず ポップ A [M] Bold" panose="02000609000000000000" pitchFamily="1" charset="-128"/>
                <a:ea typeface="ゆず ポップ A [M] Bold" panose="02000609000000000000" pitchFamily="1" charset="-128"/>
              </a:rPr>
              <a:t>月</a:t>
            </a:r>
            <a:r>
              <a:rPr kumimoji="1" lang="en-US" altLang="ja-JP" sz="1050" dirty="0">
                <a:latin typeface="ゆず ポップ A [M] Bold" panose="02000609000000000000" pitchFamily="1" charset="-128"/>
                <a:ea typeface="ゆず ポップ A [M] Bold" panose="02000609000000000000" pitchFamily="1" charset="-128"/>
              </a:rPr>
              <a:t>)</a:t>
            </a:r>
            <a:r>
              <a:rPr kumimoji="1" lang="ja-JP" altLang="en-US" sz="1050" dirty="0">
                <a:latin typeface="ゆず ポップ A [M] Bold" panose="02000609000000000000" pitchFamily="1" charset="-128"/>
                <a:ea typeface="ゆず ポップ A [M] Bold" panose="02000609000000000000" pitchFamily="1" charset="-128"/>
              </a:rPr>
              <a:t>からとなります。</a:t>
            </a:r>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a:t>
            </a:r>
            <a:r>
              <a:rPr kumimoji="1" lang="en-US" altLang="ja-JP" sz="1050" dirty="0">
                <a:latin typeface="ゆず ポップ A [M] Bold" panose="02000609000000000000" pitchFamily="1" charset="-128"/>
                <a:ea typeface="ゆず ポップ A [M] Bold" panose="02000609000000000000" pitchFamily="1" charset="-128"/>
              </a:rPr>
              <a:t>Web</a:t>
            </a:r>
            <a:r>
              <a:rPr kumimoji="1" lang="ja-JP" altLang="en-US" sz="1050" dirty="0">
                <a:latin typeface="ゆず ポップ A [M] Bold" panose="02000609000000000000" pitchFamily="1" charset="-128"/>
                <a:ea typeface="ゆず ポップ A [M] Bold" panose="02000609000000000000" pitchFamily="1" charset="-128"/>
              </a:rPr>
              <a:t>上の申請をお願いしています。詳細については、</a:t>
            </a:r>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さくら</a:t>
            </a:r>
            <a:r>
              <a:rPr kumimoji="1" lang="en-US" altLang="ja-JP" sz="1050" dirty="0">
                <a:latin typeface="ゆず ポップ A [M] Bold" panose="02000609000000000000" pitchFamily="1" charset="-128"/>
                <a:ea typeface="ゆず ポップ A [M] Bold" panose="02000609000000000000" pitchFamily="1" charset="-128"/>
              </a:rPr>
              <a:t>days</a:t>
            </a:r>
            <a:r>
              <a:rPr kumimoji="1" lang="ja-JP" altLang="en-US" sz="1050" dirty="0">
                <a:latin typeface="ゆず ポップ A [M] Bold" panose="02000609000000000000" pitchFamily="1" charset="-128"/>
                <a:ea typeface="ゆず ポップ A [M] Bold" panose="02000609000000000000" pitchFamily="1" charset="-128"/>
              </a:rPr>
              <a:t>でメールを既に送らせて頂いていますので必ずご確認ください。</a:t>
            </a:r>
            <a:endParaRPr kumimoji="1" lang="en-US" altLang="ja-JP" sz="1050" dirty="0">
              <a:latin typeface="ゆず ポップ A [M] Bold" panose="02000609000000000000" pitchFamily="1" charset="-128"/>
              <a:ea typeface="ゆず ポップ A [M] Bold" panose="02000609000000000000" pitchFamily="1" charset="-128"/>
            </a:endParaRPr>
          </a:p>
          <a:p>
            <a:endParaRPr kumimoji="1" lang="en-US" altLang="ja-JP" sz="1050" dirty="0">
              <a:latin typeface="ゆず ポップ A [M] Bold" panose="02000609000000000000" pitchFamily="1" charset="-128"/>
              <a:ea typeface="ゆず ポップ A [M] Bold" panose="02000609000000000000" pitchFamily="1" charset="-128"/>
            </a:endParaRPr>
          </a:p>
          <a:p>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a:t>
            </a:r>
            <a:endParaRPr kumimoji="1" lang="en-US" altLang="ja-JP" sz="1050" dirty="0">
              <a:latin typeface="ゆず ポップ A [M] Bold" panose="02000609000000000000" pitchFamily="1" charset="-128"/>
              <a:ea typeface="ゆず ポップ A [M] Bold" panose="02000609000000000000" pitchFamily="1" charset="-128"/>
            </a:endParaRPr>
          </a:p>
        </p:txBody>
      </p:sp>
      <p:sp>
        <p:nvSpPr>
          <p:cNvPr id="2" name="テキスト ボックス 1">
            <a:extLst>
              <a:ext uri="{FF2B5EF4-FFF2-40B4-BE49-F238E27FC236}">
                <a16:creationId xmlns:a16="http://schemas.microsoft.com/office/drawing/2014/main" id="{C5F8FD9B-F2FF-ABAF-D3DC-BA7C7D5C6FF9}"/>
              </a:ext>
            </a:extLst>
          </p:cNvPr>
          <p:cNvSpPr txBox="1"/>
          <p:nvPr/>
        </p:nvSpPr>
        <p:spPr>
          <a:xfrm>
            <a:off x="7327425" y="5824630"/>
            <a:ext cx="1118912" cy="492443"/>
          </a:xfrm>
          <a:prstGeom prst="rect">
            <a:avLst/>
          </a:prstGeom>
          <a:noFill/>
        </p:spPr>
        <p:txBody>
          <a:bodyPr wrap="square" rtlCol="0">
            <a:spAutoFit/>
          </a:bodyPr>
          <a:lstStyle/>
          <a:p>
            <a:pPr algn="ctr"/>
            <a:r>
              <a:rPr kumimoji="1" lang="ja-JP" altLang="en-US" sz="900" b="1" dirty="0">
                <a:latin typeface="Meiryo UI" panose="020B0604030504040204" pitchFamily="50" charset="-128"/>
                <a:ea typeface="Meiryo UI" panose="020B0604030504040204" pitchFamily="50" charset="-128"/>
              </a:rPr>
              <a:t>（～</a:t>
            </a:r>
            <a:r>
              <a:rPr kumimoji="1" lang="en-US" altLang="ja-JP" sz="900" b="1" dirty="0">
                <a:latin typeface="Meiryo UI" panose="020B0604030504040204" pitchFamily="50" charset="-128"/>
                <a:ea typeface="Meiryo UI" panose="020B0604030504040204" pitchFamily="50" charset="-128"/>
              </a:rPr>
              <a:t>1/3</a:t>
            </a:r>
            <a:r>
              <a:rPr kumimoji="1" lang="ja-JP" altLang="en-US" sz="900" b="1" dirty="0">
                <a:latin typeface="Meiryo UI" panose="020B0604030504040204" pitchFamily="50" charset="-128"/>
                <a:ea typeface="Meiryo UI" panose="020B0604030504040204" pitchFamily="50" charset="-128"/>
              </a:rPr>
              <a:t>まで）</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800" b="1" dirty="0">
                <a:latin typeface="Meiryo UI" panose="020B0604030504040204" pitchFamily="50" charset="-128"/>
                <a:ea typeface="Meiryo UI" panose="020B0604030504040204" pitchFamily="50" charset="-128"/>
              </a:rPr>
              <a:t> 　</a:t>
            </a:r>
            <a:endParaRPr kumimoji="1" lang="en-US" altLang="ja-JP" sz="800" b="1" dirty="0">
              <a:latin typeface="Meiryo UI" panose="020B0604030504040204" pitchFamily="50" charset="-128"/>
              <a:ea typeface="Meiryo UI" panose="020B0604030504040204" pitchFamily="50" charset="-128"/>
            </a:endParaRPr>
          </a:p>
          <a:p>
            <a:pPr algn="ctr"/>
            <a:endParaRPr kumimoji="1" lang="en-US" altLang="ja-JP" sz="9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CC7E52B-F0C8-1FC6-A445-3A4718AE934C}"/>
              </a:ext>
            </a:extLst>
          </p:cNvPr>
          <p:cNvSpPr txBox="1"/>
          <p:nvPr/>
        </p:nvSpPr>
        <p:spPr>
          <a:xfrm>
            <a:off x="7207813" y="2729395"/>
            <a:ext cx="1118912" cy="515526"/>
          </a:xfrm>
          <a:prstGeom prst="rect">
            <a:avLst/>
          </a:prstGeom>
          <a:noFill/>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閉館</a:t>
            </a:r>
            <a:endParaRPr kumimoji="1" lang="en-US" altLang="ja-JP" sz="1050" b="1" dirty="0">
              <a:latin typeface="Meiryo UI" panose="020B0604030504040204" pitchFamily="50" charset="-128"/>
              <a:ea typeface="Meiryo UI" panose="020B0604030504040204" pitchFamily="50" charset="-128"/>
            </a:endParaRPr>
          </a:p>
          <a:p>
            <a:pPr algn="ctr"/>
            <a:r>
              <a:rPr kumimoji="1" lang="ja-JP" altLang="en-US" sz="800" b="1" dirty="0">
                <a:latin typeface="Meiryo UI" panose="020B0604030504040204" pitchFamily="50" charset="-128"/>
                <a:ea typeface="Meiryo UI" panose="020B0604030504040204" pitchFamily="50" charset="-128"/>
              </a:rPr>
              <a:t> 　</a:t>
            </a:r>
            <a:endParaRPr kumimoji="1" lang="en-US" altLang="ja-JP" sz="800" b="1" dirty="0">
              <a:latin typeface="Meiryo UI" panose="020B0604030504040204" pitchFamily="50" charset="-128"/>
              <a:ea typeface="Meiryo UI" panose="020B0604030504040204" pitchFamily="50" charset="-128"/>
            </a:endParaRPr>
          </a:p>
          <a:p>
            <a:pPr algn="ctr"/>
            <a:endParaRPr kumimoji="1" lang="en-US" altLang="ja-JP" sz="900"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6ED930B3-8AE1-23C5-4E0E-BB0AD9E3D1FB}"/>
              </a:ext>
            </a:extLst>
          </p:cNvPr>
          <p:cNvSpPr txBox="1"/>
          <p:nvPr/>
        </p:nvSpPr>
        <p:spPr>
          <a:xfrm>
            <a:off x="7283476" y="7104214"/>
            <a:ext cx="1162861" cy="338554"/>
          </a:xfrm>
          <a:prstGeom prst="rect">
            <a:avLst/>
          </a:prstGeom>
          <a:noFill/>
        </p:spPr>
        <p:txBody>
          <a:bodyPr wrap="square" rtlCol="0">
            <a:spAutoFit/>
          </a:bodyPr>
          <a:lstStyle/>
          <a:p>
            <a:pPr algn="ctr"/>
            <a:r>
              <a:rPr kumimoji="1" lang="ja-JP" altLang="en-US" sz="800" b="1" dirty="0">
                <a:latin typeface="Meiryo UI" panose="020B0604030504040204" pitchFamily="50" charset="-128"/>
                <a:ea typeface="Meiryo UI" panose="020B0604030504040204" pitchFamily="50" charset="-128"/>
              </a:rPr>
              <a:t>体育館であそぼう　</a:t>
            </a:r>
            <a:endParaRPr kumimoji="1" lang="en-US" altLang="ja-JP" sz="800" b="1" dirty="0">
              <a:latin typeface="Meiryo UI" panose="020B0604030504040204" pitchFamily="50" charset="-128"/>
              <a:ea typeface="Meiryo UI" panose="020B0604030504040204" pitchFamily="50" charset="-128"/>
            </a:endParaRPr>
          </a:p>
          <a:p>
            <a:pPr algn="ctr"/>
            <a:r>
              <a:rPr kumimoji="1" lang="en-US" altLang="ja-JP" sz="800" b="1" dirty="0">
                <a:latin typeface="Meiryo UI" panose="020B0604030504040204" pitchFamily="50" charset="-128"/>
                <a:ea typeface="Meiryo UI" panose="020B0604030504040204" pitchFamily="50" charset="-128"/>
              </a:rPr>
              <a:t>3:30</a:t>
            </a:r>
            <a:r>
              <a:rPr kumimoji="1" lang="ja-JP" altLang="en-US" sz="800" b="1" dirty="0">
                <a:latin typeface="Meiryo UI" panose="020B0604030504040204" pitchFamily="50" charset="-128"/>
                <a:ea typeface="Meiryo UI" panose="020B0604030504040204" pitchFamily="50" charset="-128"/>
              </a:rPr>
              <a:t>～</a:t>
            </a:r>
            <a:endParaRPr kumimoji="1" lang="en-US" altLang="ja-JP" sz="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4EDD16F-E0CF-BD78-2657-8AE4855FFC3B}"/>
              </a:ext>
            </a:extLst>
          </p:cNvPr>
          <p:cNvSpPr txBox="1"/>
          <p:nvPr/>
        </p:nvSpPr>
        <p:spPr>
          <a:xfrm>
            <a:off x="7944687" y="2521983"/>
            <a:ext cx="1003300" cy="461665"/>
          </a:xfrm>
          <a:prstGeom prst="rect">
            <a:avLst/>
          </a:prstGeom>
          <a:noFill/>
        </p:spPr>
        <p:txBody>
          <a:bodyPr wrap="square" rtlCol="0">
            <a:spAutoFit/>
          </a:bodyPr>
          <a:lstStyle/>
          <a:p>
            <a:pPr algn="ctr"/>
            <a:r>
              <a:rPr kumimoji="1" lang="ja-JP" altLang="en-US" sz="800" b="1" dirty="0">
                <a:latin typeface="Meiryo UI" panose="020B0604030504040204" pitchFamily="50" charset="-128"/>
                <a:ea typeface="Meiryo UI" panose="020B0604030504040204" pitchFamily="50" charset="-128"/>
                <a:cs typeface="Calibri" panose="020F0502020204030204" pitchFamily="34" charset="0"/>
              </a:rPr>
              <a:t>伝統工芸体験</a:t>
            </a:r>
            <a:r>
              <a:rPr kumimoji="1" lang="en-US" altLang="ja-JP" sz="800" b="1" dirty="0">
                <a:latin typeface="Meiryo UI" panose="020B0604030504040204" pitchFamily="50" charset="-128"/>
                <a:ea typeface="Meiryo UI" panose="020B0604030504040204" pitchFamily="50" charset="-128"/>
                <a:cs typeface="Calibri" panose="020F0502020204030204" pitchFamily="34" charset="0"/>
              </a:rPr>
              <a:t>1:30</a:t>
            </a:r>
            <a:r>
              <a:rPr kumimoji="1" lang="ja-JP" altLang="en-US" sz="800" b="1" dirty="0">
                <a:latin typeface="Meiryo UI" panose="020B0604030504040204" pitchFamily="50" charset="-128"/>
                <a:ea typeface="Meiryo UI" panose="020B0604030504040204" pitchFamily="50" charset="-128"/>
                <a:cs typeface="Calibri" panose="020F0502020204030204" pitchFamily="34" charset="0"/>
              </a:rPr>
              <a:t>～</a:t>
            </a:r>
            <a:endParaRPr kumimoji="1" lang="en-US" altLang="ja-JP" sz="800" b="1" dirty="0">
              <a:latin typeface="Meiryo UI" panose="020B0604030504040204" pitchFamily="50" charset="-128"/>
              <a:ea typeface="Meiryo UI" panose="020B0604030504040204" pitchFamily="50" charset="-128"/>
              <a:cs typeface="Calibri" panose="020F0502020204030204" pitchFamily="34" charset="0"/>
            </a:endParaRPr>
          </a:p>
          <a:p>
            <a:pPr algn="ctr"/>
            <a:r>
              <a:rPr kumimoji="1" lang="ja-JP" altLang="en-US" sz="800" b="1" dirty="0">
                <a:latin typeface="Meiryo UI" panose="020B0604030504040204" pitchFamily="50" charset="-128"/>
                <a:ea typeface="Meiryo UI" panose="020B0604030504040204" pitchFamily="50" charset="-128"/>
                <a:cs typeface="Calibri" panose="020F0502020204030204" pitchFamily="34" charset="0"/>
              </a:rPr>
              <a:t>（当選者のみ）</a:t>
            </a:r>
          </a:p>
        </p:txBody>
      </p:sp>
      <p:sp>
        <p:nvSpPr>
          <p:cNvPr id="22" name="テキスト ボックス 21">
            <a:extLst>
              <a:ext uri="{FF2B5EF4-FFF2-40B4-BE49-F238E27FC236}">
                <a16:creationId xmlns:a16="http://schemas.microsoft.com/office/drawing/2014/main" id="{A1C567B5-4997-132D-9D64-58F16659FBC2}"/>
              </a:ext>
            </a:extLst>
          </p:cNvPr>
          <p:cNvSpPr txBox="1"/>
          <p:nvPr/>
        </p:nvSpPr>
        <p:spPr>
          <a:xfrm>
            <a:off x="7970172" y="3802281"/>
            <a:ext cx="1162861" cy="338554"/>
          </a:xfrm>
          <a:prstGeom prst="rect">
            <a:avLst/>
          </a:prstGeom>
          <a:noFill/>
        </p:spPr>
        <p:txBody>
          <a:bodyPr wrap="square" rtlCol="0">
            <a:spAutoFit/>
          </a:bodyPr>
          <a:lstStyle/>
          <a:p>
            <a:pPr algn="ctr"/>
            <a:r>
              <a:rPr kumimoji="1" lang="ja-JP" altLang="en-US" sz="800" b="1" dirty="0">
                <a:latin typeface="Meiryo UI" panose="020B0604030504040204" pitchFamily="50" charset="-128"/>
                <a:ea typeface="Meiryo UI" panose="020B0604030504040204" pitchFamily="50" charset="-128"/>
              </a:rPr>
              <a:t>マンカラ大会　</a:t>
            </a:r>
            <a:endParaRPr kumimoji="1" lang="en-US" altLang="ja-JP" sz="800" b="1" dirty="0">
              <a:latin typeface="Meiryo UI" panose="020B0604030504040204" pitchFamily="50" charset="-128"/>
              <a:ea typeface="Meiryo UI" panose="020B0604030504040204" pitchFamily="50" charset="-128"/>
            </a:endParaRPr>
          </a:p>
          <a:p>
            <a:pPr algn="ctr"/>
            <a:r>
              <a:rPr kumimoji="1" lang="en-US" altLang="ja-JP" sz="800" b="1" dirty="0">
                <a:latin typeface="Meiryo UI" panose="020B0604030504040204" pitchFamily="50" charset="-128"/>
                <a:ea typeface="Meiryo UI" panose="020B0604030504040204" pitchFamily="50" charset="-128"/>
              </a:rPr>
              <a:t>1:30</a:t>
            </a:r>
            <a:r>
              <a:rPr kumimoji="1" lang="ja-JP" altLang="en-US" sz="800" b="1" dirty="0">
                <a:latin typeface="Meiryo UI" panose="020B0604030504040204" pitchFamily="50" charset="-128"/>
                <a:ea typeface="Meiryo UI" panose="020B0604030504040204" pitchFamily="50" charset="-128"/>
              </a:rPr>
              <a:t>～</a:t>
            </a:r>
            <a:endParaRPr kumimoji="1" lang="en-US" altLang="ja-JP" sz="600" b="1"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5B30116-294C-66D1-BE8C-B76CD433F0E4}"/>
              </a:ext>
            </a:extLst>
          </p:cNvPr>
          <p:cNvSpPr txBox="1"/>
          <p:nvPr/>
        </p:nvSpPr>
        <p:spPr>
          <a:xfrm>
            <a:off x="7055518" y="1697265"/>
            <a:ext cx="1003300" cy="338554"/>
          </a:xfrm>
          <a:prstGeom prst="rect">
            <a:avLst/>
          </a:prstGeom>
          <a:noFill/>
        </p:spPr>
        <p:txBody>
          <a:bodyPr wrap="square" rtlCol="0">
            <a:spAutoFit/>
          </a:bodyPr>
          <a:lstStyle/>
          <a:p>
            <a:pPr algn="ctr"/>
            <a:r>
              <a:rPr kumimoji="1" lang="ja-JP" altLang="en-US" sz="800" b="1" dirty="0">
                <a:latin typeface="Meiryo UI" panose="020B0604030504040204" pitchFamily="50" charset="-128"/>
                <a:ea typeface="Meiryo UI" panose="020B0604030504040204" pitchFamily="50" charset="-128"/>
                <a:cs typeface="Calibri" panose="020F0502020204030204" pitchFamily="34" charset="0"/>
              </a:rPr>
              <a:t>詩吟教室</a:t>
            </a:r>
            <a:endParaRPr kumimoji="1" lang="en-US" altLang="ja-JP" sz="800" b="1" dirty="0">
              <a:latin typeface="Meiryo UI" panose="020B0604030504040204" pitchFamily="50" charset="-128"/>
              <a:ea typeface="Meiryo UI" panose="020B0604030504040204" pitchFamily="50" charset="-128"/>
              <a:cs typeface="Calibri" panose="020F0502020204030204" pitchFamily="34" charset="0"/>
            </a:endParaRPr>
          </a:p>
          <a:p>
            <a:pPr algn="ctr"/>
            <a:r>
              <a:rPr kumimoji="1" lang="en-US" altLang="ja-JP" sz="800" b="1" dirty="0">
                <a:latin typeface="Meiryo UI" panose="020B0604030504040204" pitchFamily="50" charset="-128"/>
                <a:ea typeface="Meiryo UI" panose="020B0604030504040204" pitchFamily="50" charset="-128"/>
                <a:cs typeface="Calibri" panose="020F0502020204030204" pitchFamily="34" charset="0"/>
              </a:rPr>
              <a:t>10:30</a:t>
            </a:r>
            <a:r>
              <a:rPr kumimoji="1" lang="ja-JP" altLang="en-US" sz="800" b="1" dirty="0">
                <a:latin typeface="Meiryo UI" panose="020B0604030504040204" pitchFamily="50" charset="-128"/>
                <a:ea typeface="Meiryo UI" panose="020B0604030504040204" pitchFamily="50" charset="-128"/>
                <a:cs typeface="Calibri" panose="020F0502020204030204" pitchFamily="34" charset="0"/>
              </a:rPr>
              <a:t>～</a:t>
            </a:r>
          </a:p>
        </p:txBody>
      </p:sp>
      <p:sp>
        <p:nvSpPr>
          <p:cNvPr id="8" name="矢印: 右 7">
            <a:extLst>
              <a:ext uri="{FF2B5EF4-FFF2-40B4-BE49-F238E27FC236}">
                <a16:creationId xmlns:a16="http://schemas.microsoft.com/office/drawing/2014/main" id="{5495139D-3878-2D6D-738B-36C0A82F6BBD}"/>
              </a:ext>
            </a:extLst>
          </p:cNvPr>
          <p:cNvSpPr/>
          <p:nvPr/>
        </p:nvSpPr>
        <p:spPr>
          <a:xfrm>
            <a:off x="-2825441" y="6907334"/>
            <a:ext cx="1325141" cy="94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F9BA879A-1735-F83C-C456-34C3E1D79B60}"/>
              </a:ext>
            </a:extLst>
          </p:cNvPr>
          <p:cNvSpPr txBox="1"/>
          <p:nvPr/>
        </p:nvSpPr>
        <p:spPr>
          <a:xfrm>
            <a:off x="7222652" y="2347666"/>
            <a:ext cx="927100" cy="215444"/>
          </a:xfrm>
          <a:prstGeom prst="rect">
            <a:avLst/>
          </a:prstGeom>
          <a:noFill/>
        </p:spPr>
        <p:txBody>
          <a:bodyPr wrap="square" rtlCol="0">
            <a:spAutoFit/>
          </a:bodyPr>
          <a:lstStyle/>
          <a:p>
            <a:pPr algn="ctr"/>
            <a:r>
              <a:rPr kumimoji="1" lang="ja-JP" altLang="en-US" sz="800" b="1" dirty="0">
                <a:latin typeface="Meiryo UI" panose="020B0604030504040204" pitchFamily="50" charset="-128"/>
                <a:ea typeface="Meiryo UI" panose="020B0604030504040204" pitchFamily="50" charset="-128"/>
              </a:rPr>
              <a:t>けん玉週間</a:t>
            </a:r>
            <a:endParaRPr kumimoji="1" lang="en-US" altLang="ja-JP" sz="800" b="1"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2E3A279F-0B2F-47C9-85DC-2433084F6299}"/>
              </a:ext>
            </a:extLst>
          </p:cNvPr>
          <p:cNvSpPr txBox="1"/>
          <p:nvPr/>
        </p:nvSpPr>
        <p:spPr>
          <a:xfrm>
            <a:off x="8020887" y="6326098"/>
            <a:ext cx="927100" cy="338554"/>
          </a:xfrm>
          <a:prstGeom prst="rect">
            <a:avLst/>
          </a:prstGeom>
          <a:noFill/>
        </p:spPr>
        <p:txBody>
          <a:bodyPr wrap="square" rtlCol="0">
            <a:spAutoFit/>
          </a:bodyPr>
          <a:lstStyle/>
          <a:p>
            <a:pPr algn="ctr"/>
            <a:r>
              <a:rPr kumimoji="1" lang="ja-JP" altLang="en-US" sz="800" b="1" dirty="0">
                <a:latin typeface="Meiryo UI" panose="020B0604030504040204" pitchFamily="50" charset="-128"/>
                <a:ea typeface="Meiryo UI" panose="020B0604030504040204" pitchFamily="50" charset="-128"/>
              </a:rPr>
              <a:t>太鼓教室 　</a:t>
            </a:r>
            <a:endParaRPr kumimoji="1" lang="en-US" altLang="ja-JP" sz="800" b="1" dirty="0">
              <a:latin typeface="Meiryo UI" panose="020B0604030504040204" pitchFamily="50" charset="-128"/>
              <a:ea typeface="Meiryo UI" panose="020B0604030504040204" pitchFamily="50" charset="-128"/>
            </a:endParaRPr>
          </a:p>
          <a:p>
            <a:pPr algn="ctr"/>
            <a:r>
              <a:rPr kumimoji="1" lang="en-US" altLang="ja-JP" sz="800" b="1" dirty="0">
                <a:latin typeface="Meiryo UI" panose="020B0604030504040204" pitchFamily="50" charset="-128"/>
                <a:ea typeface="Meiryo UI" panose="020B0604030504040204" pitchFamily="50" charset="-128"/>
              </a:rPr>
              <a:t>3:45</a:t>
            </a:r>
            <a:r>
              <a:rPr kumimoji="1" lang="ja-JP" altLang="en-US" sz="800" b="1" dirty="0">
                <a:latin typeface="Meiryo UI" panose="020B0604030504040204" pitchFamily="50" charset="-128"/>
                <a:ea typeface="Meiryo UI" panose="020B0604030504040204" pitchFamily="50" charset="-128"/>
              </a:rPr>
              <a:t>～</a:t>
            </a:r>
            <a:endParaRPr kumimoji="1" lang="en-US" altLang="ja-JP" sz="800" b="1"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8BE7CE1B-D9DE-56AA-54DF-6E82D2951EA2}"/>
              </a:ext>
            </a:extLst>
          </p:cNvPr>
          <p:cNvSpPr txBox="1"/>
          <p:nvPr/>
        </p:nvSpPr>
        <p:spPr>
          <a:xfrm>
            <a:off x="-2523529" y="7316694"/>
            <a:ext cx="2046457" cy="861774"/>
          </a:xfrm>
          <a:prstGeom prst="rect">
            <a:avLst/>
          </a:prstGeom>
          <a:noFill/>
          <a:ln>
            <a:solidFill>
              <a:schemeClr val="tx1"/>
            </a:solidFill>
          </a:ln>
        </p:spPr>
        <p:txBody>
          <a:bodyPr wrap="square" rtlCol="0">
            <a:spAutoFit/>
          </a:bodyPr>
          <a:lstStyle/>
          <a:p>
            <a:r>
              <a:rPr kumimoji="1" lang="ja-JP" altLang="en-US" sz="1000" dirty="0">
                <a:latin typeface="ゆず ポップ A [M] Bold" panose="02000609000000000000" pitchFamily="1" charset="-128"/>
                <a:ea typeface="ゆず ポップ A [M] Bold" panose="02000609000000000000" pitchFamily="1" charset="-128"/>
              </a:rPr>
              <a:t>マンカラ大会は学童クラブとして出席の人のみでエントリーとなります。</a:t>
            </a:r>
            <a:endParaRPr kumimoji="1" lang="en-US" altLang="ja-JP" sz="1000" dirty="0">
              <a:latin typeface="ゆず ポップ A [M] Bold" panose="02000609000000000000" pitchFamily="1" charset="-128"/>
              <a:ea typeface="ゆず ポップ A [M] Bold" panose="02000609000000000000" pitchFamily="1" charset="-128"/>
            </a:endParaRPr>
          </a:p>
          <a:p>
            <a:r>
              <a:rPr kumimoji="1" lang="ja-JP" altLang="en-US" sz="1000" dirty="0">
                <a:latin typeface="ゆず ポップ A [M] Bold" panose="02000609000000000000" pitchFamily="1" charset="-128"/>
                <a:ea typeface="ゆず ポップ A [M] Bold" panose="02000609000000000000" pitchFamily="1" charset="-128"/>
              </a:rPr>
              <a:t>「一般来館」としては参加できません。</a:t>
            </a:r>
          </a:p>
        </p:txBody>
      </p:sp>
      <p:sp>
        <p:nvSpPr>
          <p:cNvPr id="24" name="正方形/長方形 23">
            <a:extLst>
              <a:ext uri="{FF2B5EF4-FFF2-40B4-BE49-F238E27FC236}">
                <a16:creationId xmlns:a16="http://schemas.microsoft.com/office/drawing/2014/main" id="{EC52620D-1EC0-807F-B9E8-66FF461A6371}"/>
              </a:ext>
            </a:extLst>
          </p:cNvPr>
          <p:cNvSpPr/>
          <p:nvPr/>
        </p:nvSpPr>
        <p:spPr>
          <a:xfrm>
            <a:off x="50360" y="160844"/>
            <a:ext cx="6764406" cy="1202166"/>
          </a:xfrm>
          <a:prstGeom prst="rect">
            <a:avLst/>
          </a:prstGeom>
          <a:noFill/>
          <a:ln w="28575">
            <a:solidFill>
              <a:schemeClr val="tx1"/>
            </a:solidFill>
            <a:extLst>
              <a:ext uri="{C807C97D-BFC1-408E-A445-0C87EB9F89A2}">
                <ask:lineSketchStyleProps xmlns:ask="http://schemas.microsoft.com/office/drawing/2018/sketchyshapes" sd="1219033472">
                  <a:custGeom>
                    <a:avLst/>
                    <a:gdLst>
                      <a:gd name="connsiteX0" fmla="*/ 0 w 6429741"/>
                      <a:gd name="connsiteY0" fmla="*/ 0 h 1202166"/>
                      <a:gd name="connsiteX1" fmla="*/ 520224 w 6429741"/>
                      <a:gd name="connsiteY1" fmla="*/ 0 h 1202166"/>
                      <a:gd name="connsiteX2" fmla="*/ 911854 w 6429741"/>
                      <a:gd name="connsiteY2" fmla="*/ 0 h 1202166"/>
                      <a:gd name="connsiteX3" fmla="*/ 1624971 w 6429741"/>
                      <a:gd name="connsiteY3" fmla="*/ 0 h 1202166"/>
                      <a:gd name="connsiteX4" fmla="*/ 2145195 w 6429741"/>
                      <a:gd name="connsiteY4" fmla="*/ 0 h 1202166"/>
                      <a:gd name="connsiteX5" fmla="*/ 2665420 w 6429741"/>
                      <a:gd name="connsiteY5" fmla="*/ 0 h 1202166"/>
                      <a:gd name="connsiteX6" fmla="*/ 3378537 w 6429741"/>
                      <a:gd name="connsiteY6" fmla="*/ 0 h 1202166"/>
                      <a:gd name="connsiteX7" fmla="*/ 3834464 w 6429741"/>
                      <a:gd name="connsiteY7" fmla="*/ 0 h 1202166"/>
                      <a:gd name="connsiteX8" fmla="*/ 4547580 w 6429741"/>
                      <a:gd name="connsiteY8" fmla="*/ 0 h 1202166"/>
                      <a:gd name="connsiteX9" fmla="*/ 5260697 w 6429741"/>
                      <a:gd name="connsiteY9" fmla="*/ 0 h 1202166"/>
                      <a:gd name="connsiteX10" fmla="*/ 5845219 w 6429741"/>
                      <a:gd name="connsiteY10" fmla="*/ 0 h 1202166"/>
                      <a:gd name="connsiteX11" fmla="*/ 6429741 w 6429741"/>
                      <a:gd name="connsiteY11" fmla="*/ 0 h 1202166"/>
                      <a:gd name="connsiteX12" fmla="*/ 6429741 w 6429741"/>
                      <a:gd name="connsiteY12" fmla="*/ 388700 h 1202166"/>
                      <a:gd name="connsiteX13" fmla="*/ 6429741 w 6429741"/>
                      <a:gd name="connsiteY13" fmla="*/ 753357 h 1202166"/>
                      <a:gd name="connsiteX14" fmla="*/ 6429741 w 6429741"/>
                      <a:gd name="connsiteY14" fmla="*/ 1202166 h 1202166"/>
                      <a:gd name="connsiteX15" fmla="*/ 5845219 w 6429741"/>
                      <a:gd name="connsiteY15" fmla="*/ 1202166 h 1202166"/>
                      <a:gd name="connsiteX16" fmla="*/ 5260697 w 6429741"/>
                      <a:gd name="connsiteY16" fmla="*/ 1202166 h 1202166"/>
                      <a:gd name="connsiteX17" fmla="*/ 4547580 w 6429741"/>
                      <a:gd name="connsiteY17" fmla="*/ 1202166 h 1202166"/>
                      <a:gd name="connsiteX18" fmla="*/ 3963059 w 6429741"/>
                      <a:gd name="connsiteY18" fmla="*/ 1202166 h 1202166"/>
                      <a:gd name="connsiteX19" fmla="*/ 3571429 w 6429741"/>
                      <a:gd name="connsiteY19" fmla="*/ 1202166 h 1202166"/>
                      <a:gd name="connsiteX20" fmla="*/ 3115502 w 6429741"/>
                      <a:gd name="connsiteY20" fmla="*/ 1202166 h 1202166"/>
                      <a:gd name="connsiteX21" fmla="*/ 2402385 w 6429741"/>
                      <a:gd name="connsiteY21" fmla="*/ 1202166 h 1202166"/>
                      <a:gd name="connsiteX22" fmla="*/ 1817863 w 6429741"/>
                      <a:gd name="connsiteY22" fmla="*/ 1202166 h 1202166"/>
                      <a:gd name="connsiteX23" fmla="*/ 1361936 w 6429741"/>
                      <a:gd name="connsiteY23" fmla="*/ 1202166 h 1202166"/>
                      <a:gd name="connsiteX24" fmla="*/ 777414 w 6429741"/>
                      <a:gd name="connsiteY24" fmla="*/ 1202166 h 1202166"/>
                      <a:gd name="connsiteX25" fmla="*/ 0 w 6429741"/>
                      <a:gd name="connsiteY25" fmla="*/ 1202166 h 1202166"/>
                      <a:gd name="connsiteX26" fmla="*/ 0 w 6429741"/>
                      <a:gd name="connsiteY26" fmla="*/ 837509 h 1202166"/>
                      <a:gd name="connsiteX27" fmla="*/ 0 w 6429741"/>
                      <a:gd name="connsiteY27" fmla="*/ 424765 h 1202166"/>
                      <a:gd name="connsiteX28" fmla="*/ 0 w 6429741"/>
                      <a:gd name="connsiteY28" fmla="*/ 0 h 120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29741" h="1202166" extrusionOk="0">
                        <a:moveTo>
                          <a:pt x="0" y="0"/>
                        </a:moveTo>
                        <a:cubicBezTo>
                          <a:pt x="243499" y="-23600"/>
                          <a:pt x="334958" y="59620"/>
                          <a:pt x="520224" y="0"/>
                        </a:cubicBezTo>
                        <a:cubicBezTo>
                          <a:pt x="705490" y="-59620"/>
                          <a:pt x="799512" y="45127"/>
                          <a:pt x="911854" y="0"/>
                        </a:cubicBezTo>
                        <a:cubicBezTo>
                          <a:pt x="1024196" y="-45127"/>
                          <a:pt x="1271017" y="67106"/>
                          <a:pt x="1624971" y="0"/>
                        </a:cubicBezTo>
                        <a:cubicBezTo>
                          <a:pt x="1978925" y="-67106"/>
                          <a:pt x="1896712" y="14817"/>
                          <a:pt x="2145195" y="0"/>
                        </a:cubicBezTo>
                        <a:cubicBezTo>
                          <a:pt x="2393678" y="-14817"/>
                          <a:pt x="2470564" y="3562"/>
                          <a:pt x="2665420" y="0"/>
                        </a:cubicBezTo>
                        <a:cubicBezTo>
                          <a:pt x="2860277" y="-3562"/>
                          <a:pt x="3200919" y="67283"/>
                          <a:pt x="3378537" y="0"/>
                        </a:cubicBezTo>
                        <a:cubicBezTo>
                          <a:pt x="3556155" y="-67283"/>
                          <a:pt x="3612499" y="45758"/>
                          <a:pt x="3834464" y="0"/>
                        </a:cubicBezTo>
                        <a:cubicBezTo>
                          <a:pt x="4056429" y="-45758"/>
                          <a:pt x="4345113" y="53576"/>
                          <a:pt x="4547580" y="0"/>
                        </a:cubicBezTo>
                        <a:cubicBezTo>
                          <a:pt x="4750047" y="-53576"/>
                          <a:pt x="4956605" y="10374"/>
                          <a:pt x="5260697" y="0"/>
                        </a:cubicBezTo>
                        <a:cubicBezTo>
                          <a:pt x="5564789" y="-10374"/>
                          <a:pt x="5659724" y="67853"/>
                          <a:pt x="5845219" y="0"/>
                        </a:cubicBezTo>
                        <a:cubicBezTo>
                          <a:pt x="6030714" y="-67853"/>
                          <a:pt x="6217873" y="16864"/>
                          <a:pt x="6429741" y="0"/>
                        </a:cubicBezTo>
                        <a:cubicBezTo>
                          <a:pt x="6441527" y="165900"/>
                          <a:pt x="6420715" y="299414"/>
                          <a:pt x="6429741" y="388700"/>
                        </a:cubicBezTo>
                        <a:cubicBezTo>
                          <a:pt x="6438767" y="477986"/>
                          <a:pt x="6398435" y="614812"/>
                          <a:pt x="6429741" y="753357"/>
                        </a:cubicBezTo>
                        <a:cubicBezTo>
                          <a:pt x="6461047" y="891902"/>
                          <a:pt x="6419119" y="1034684"/>
                          <a:pt x="6429741" y="1202166"/>
                        </a:cubicBezTo>
                        <a:cubicBezTo>
                          <a:pt x="6260941" y="1206296"/>
                          <a:pt x="6108129" y="1191643"/>
                          <a:pt x="5845219" y="1202166"/>
                        </a:cubicBezTo>
                        <a:cubicBezTo>
                          <a:pt x="5582309" y="1212689"/>
                          <a:pt x="5508171" y="1168162"/>
                          <a:pt x="5260697" y="1202166"/>
                        </a:cubicBezTo>
                        <a:cubicBezTo>
                          <a:pt x="5013223" y="1236170"/>
                          <a:pt x="4855389" y="1193296"/>
                          <a:pt x="4547580" y="1202166"/>
                        </a:cubicBezTo>
                        <a:cubicBezTo>
                          <a:pt x="4239771" y="1211036"/>
                          <a:pt x="4140875" y="1184777"/>
                          <a:pt x="3963059" y="1202166"/>
                        </a:cubicBezTo>
                        <a:cubicBezTo>
                          <a:pt x="3785243" y="1219555"/>
                          <a:pt x="3735308" y="1165609"/>
                          <a:pt x="3571429" y="1202166"/>
                        </a:cubicBezTo>
                        <a:cubicBezTo>
                          <a:pt x="3407550" y="1238723"/>
                          <a:pt x="3306465" y="1199379"/>
                          <a:pt x="3115502" y="1202166"/>
                        </a:cubicBezTo>
                        <a:cubicBezTo>
                          <a:pt x="2924539" y="1204953"/>
                          <a:pt x="2740696" y="1149003"/>
                          <a:pt x="2402385" y="1202166"/>
                        </a:cubicBezTo>
                        <a:cubicBezTo>
                          <a:pt x="2064074" y="1255329"/>
                          <a:pt x="2036509" y="1166901"/>
                          <a:pt x="1817863" y="1202166"/>
                        </a:cubicBezTo>
                        <a:cubicBezTo>
                          <a:pt x="1599217" y="1237431"/>
                          <a:pt x="1578908" y="1198651"/>
                          <a:pt x="1361936" y="1202166"/>
                        </a:cubicBezTo>
                        <a:cubicBezTo>
                          <a:pt x="1144964" y="1205681"/>
                          <a:pt x="1045045" y="1140637"/>
                          <a:pt x="777414" y="1202166"/>
                        </a:cubicBezTo>
                        <a:cubicBezTo>
                          <a:pt x="509783" y="1263695"/>
                          <a:pt x="272611" y="1190612"/>
                          <a:pt x="0" y="1202166"/>
                        </a:cubicBezTo>
                        <a:cubicBezTo>
                          <a:pt x="-33887" y="1123573"/>
                          <a:pt x="16116" y="919864"/>
                          <a:pt x="0" y="837509"/>
                        </a:cubicBezTo>
                        <a:cubicBezTo>
                          <a:pt x="-16116" y="755154"/>
                          <a:pt x="4992" y="529569"/>
                          <a:pt x="0" y="424765"/>
                        </a:cubicBezTo>
                        <a:cubicBezTo>
                          <a:pt x="-4992" y="319961"/>
                          <a:pt x="49896" y="122296"/>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86F48C07-95AF-C411-6E85-679000321515}"/>
              </a:ext>
            </a:extLst>
          </p:cNvPr>
          <p:cNvPicPr>
            <a:picLocks noChangeAspect="1"/>
          </p:cNvPicPr>
          <p:nvPr/>
        </p:nvPicPr>
        <p:blipFill>
          <a:blip r:embed="rId3"/>
          <a:stretch>
            <a:fillRect/>
          </a:stretch>
        </p:blipFill>
        <p:spPr>
          <a:xfrm>
            <a:off x="5164331" y="260499"/>
            <a:ext cx="765471" cy="760860"/>
          </a:xfrm>
          <a:prstGeom prst="rect">
            <a:avLst/>
          </a:prstGeom>
        </p:spPr>
      </p:pic>
      <p:sp>
        <p:nvSpPr>
          <p:cNvPr id="26" name="正方形/長方形 25">
            <a:extLst>
              <a:ext uri="{FF2B5EF4-FFF2-40B4-BE49-F238E27FC236}">
                <a16:creationId xmlns:a16="http://schemas.microsoft.com/office/drawing/2014/main" id="{1D34E97A-83F1-DB6C-F326-F29273964B0E}"/>
              </a:ext>
            </a:extLst>
          </p:cNvPr>
          <p:cNvSpPr/>
          <p:nvPr/>
        </p:nvSpPr>
        <p:spPr>
          <a:xfrm>
            <a:off x="5366568" y="1044152"/>
            <a:ext cx="360996" cy="276999"/>
          </a:xfrm>
          <a:prstGeom prst="rect">
            <a:avLst/>
          </a:prstGeom>
          <a:noFill/>
        </p:spPr>
        <p:txBody>
          <a:bodyPr wrap="none" lIns="91440" tIns="45720" rIns="91440" bIns="45720">
            <a:spAutoFit/>
          </a:bodyPr>
          <a:lstStyle/>
          <a:p>
            <a:pPr algn="ctr"/>
            <a:r>
              <a:rPr lang="en-US" altLang="ja-JP" sz="1200" b="0" cap="none" spc="0" dirty="0">
                <a:ln w="0"/>
                <a:solidFill>
                  <a:schemeClr val="tx1"/>
                </a:solidFill>
                <a:effectLst>
                  <a:outerShdw blurRad="38100" dist="19050" dir="2700000" algn="tl" rotWithShape="0">
                    <a:schemeClr val="dk1">
                      <a:alpha val="40000"/>
                    </a:schemeClr>
                  </a:outerShdw>
                </a:effectLst>
                <a:ea typeface="07にくまるフォント" panose="02000900000000000000"/>
              </a:rPr>
              <a:t>HP</a:t>
            </a:r>
            <a:endParaRPr lang="ja-JP" altLang="en-US" sz="1400" b="0" cap="none" spc="0" dirty="0">
              <a:ln w="0"/>
              <a:solidFill>
                <a:schemeClr val="tx1"/>
              </a:solidFill>
              <a:effectLst>
                <a:outerShdw blurRad="38100" dist="19050" dir="2700000" algn="tl" rotWithShape="0">
                  <a:schemeClr val="dk1">
                    <a:alpha val="40000"/>
                  </a:schemeClr>
                </a:outerShdw>
              </a:effectLst>
              <a:ea typeface="07にくまるフォント" panose="02000900000000000000"/>
            </a:endParaRPr>
          </a:p>
        </p:txBody>
      </p:sp>
      <p:sp>
        <p:nvSpPr>
          <p:cNvPr id="13" name="テキスト ボックス 12">
            <a:extLst>
              <a:ext uri="{FF2B5EF4-FFF2-40B4-BE49-F238E27FC236}">
                <a16:creationId xmlns:a16="http://schemas.microsoft.com/office/drawing/2014/main" id="{2F461B3D-8ABA-17AC-6C62-274AE7B3EA4A}"/>
              </a:ext>
            </a:extLst>
          </p:cNvPr>
          <p:cNvSpPr txBox="1"/>
          <p:nvPr/>
        </p:nvSpPr>
        <p:spPr>
          <a:xfrm>
            <a:off x="151628" y="9406031"/>
            <a:ext cx="6563124" cy="2362506"/>
          </a:xfrm>
          <a:prstGeom prst="rect">
            <a:avLst/>
          </a:prstGeom>
          <a:noFill/>
        </p:spPr>
        <p:txBody>
          <a:bodyPr wrap="square">
            <a:spAutoFit/>
          </a:bodyPr>
          <a:lstStyle/>
          <a:p>
            <a:pPr algn="just">
              <a:lnSpc>
                <a:spcPts val="2000"/>
              </a:lnSpc>
            </a:pP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♢利用対象：</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0</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18</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歳未満の子どもとその保護者</a:t>
            </a: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2000"/>
              </a:lnSpc>
            </a:pP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♢開館日：月～土曜日（休館日：日曜・祝日・年末年始　</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12</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29</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～１／</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4</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2000"/>
              </a:lnSpc>
            </a:pP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♢開館時間：午前</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時～午後</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6</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時</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分（午後</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5</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時以降は中高生の利用時間になります）</a:t>
            </a: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2000"/>
              </a:lnSpc>
            </a:pP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♢利用料：無料　</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実費が必要なものもあります。</a:t>
            </a: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2000"/>
              </a:lnSpc>
            </a:pP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♢ランチタイムは</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12</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00</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13</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00</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です。お気軽にご利用ください。</a:t>
            </a: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2000"/>
              </a:lnSpc>
            </a:pP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登録制の</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乳幼児クラブや学童クラブ・教室・クラブ</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は費用が</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必要なものもあります。</a:t>
            </a: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2000"/>
              </a:lnSpc>
            </a:pP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〇学童クラブ（登録制）</a:t>
            </a:r>
          </a:p>
          <a:p>
            <a:pPr algn="just">
              <a:lnSpc>
                <a:spcPts val="2000"/>
              </a:lnSpc>
            </a:pP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・就労等で昼間留守家庭の児童（小学１～</a:t>
            </a:r>
            <a:r>
              <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6</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年生）の生活や遊びの場です。</a:t>
            </a: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2000"/>
              </a:lnSpc>
            </a:pP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詳細は壬生児童館までお問合せください。</a:t>
            </a: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aphicFrame>
        <p:nvGraphicFramePr>
          <p:cNvPr id="30" name="表 29">
            <a:extLst>
              <a:ext uri="{FF2B5EF4-FFF2-40B4-BE49-F238E27FC236}">
                <a16:creationId xmlns:a16="http://schemas.microsoft.com/office/drawing/2014/main" id="{E467417B-FBD4-0804-C54D-7312E632423C}"/>
              </a:ext>
            </a:extLst>
          </p:cNvPr>
          <p:cNvGraphicFramePr>
            <a:graphicFrameLocks noGrp="1"/>
          </p:cNvGraphicFramePr>
          <p:nvPr>
            <p:extLst>
              <p:ext uri="{D42A27DB-BD31-4B8C-83A1-F6EECF244321}">
                <p14:modId xmlns:p14="http://schemas.microsoft.com/office/powerpoint/2010/main" val="2567048509"/>
              </p:ext>
            </p:extLst>
          </p:nvPr>
        </p:nvGraphicFramePr>
        <p:xfrm>
          <a:off x="16530" y="1471763"/>
          <a:ext cx="6819926" cy="6090461"/>
        </p:xfrm>
        <a:graphic>
          <a:graphicData uri="http://schemas.openxmlformats.org/drawingml/2006/table">
            <a:tbl>
              <a:tblPr/>
              <a:tblGrid>
                <a:gridCol w="683163">
                  <a:extLst>
                    <a:ext uri="{9D8B030D-6E8A-4147-A177-3AD203B41FA5}">
                      <a16:colId xmlns:a16="http://schemas.microsoft.com/office/drawing/2014/main" val="1539642709"/>
                    </a:ext>
                  </a:extLst>
                </a:gridCol>
                <a:gridCol w="1009892">
                  <a:extLst>
                    <a:ext uri="{9D8B030D-6E8A-4147-A177-3AD203B41FA5}">
                      <a16:colId xmlns:a16="http://schemas.microsoft.com/office/drawing/2014/main" val="228295861"/>
                    </a:ext>
                  </a:extLst>
                </a:gridCol>
                <a:gridCol w="1009892">
                  <a:extLst>
                    <a:ext uri="{9D8B030D-6E8A-4147-A177-3AD203B41FA5}">
                      <a16:colId xmlns:a16="http://schemas.microsoft.com/office/drawing/2014/main" val="1671111613"/>
                    </a:ext>
                  </a:extLst>
                </a:gridCol>
                <a:gridCol w="1009892">
                  <a:extLst>
                    <a:ext uri="{9D8B030D-6E8A-4147-A177-3AD203B41FA5}">
                      <a16:colId xmlns:a16="http://schemas.microsoft.com/office/drawing/2014/main" val="1884115421"/>
                    </a:ext>
                  </a:extLst>
                </a:gridCol>
                <a:gridCol w="1009892">
                  <a:extLst>
                    <a:ext uri="{9D8B030D-6E8A-4147-A177-3AD203B41FA5}">
                      <a16:colId xmlns:a16="http://schemas.microsoft.com/office/drawing/2014/main" val="1741121903"/>
                    </a:ext>
                  </a:extLst>
                </a:gridCol>
                <a:gridCol w="1009892">
                  <a:extLst>
                    <a:ext uri="{9D8B030D-6E8A-4147-A177-3AD203B41FA5}">
                      <a16:colId xmlns:a16="http://schemas.microsoft.com/office/drawing/2014/main" val="670025085"/>
                    </a:ext>
                  </a:extLst>
                </a:gridCol>
                <a:gridCol w="1087303">
                  <a:extLst>
                    <a:ext uri="{9D8B030D-6E8A-4147-A177-3AD203B41FA5}">
                      <a16:colId xmlns:a16="http://schemas.microsoft.com/office/drawing/2014/main" val="113115090"/>
                    </a:ext>
                  </a:extLst>
                </a:gridCol>
              </a:tblGrid>
              <a:tr h="568021">
                <a:tc>
                  <a:txBody>
                    <a:bodyPr/>
                    <a:lstStyle/>
                    <a:p>
                      <a:pPr algn="ctr" fontAlgn="ctr"/>
                      <a:r>
                        <a:rPr lang="ja-JP" altLang="en-US"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日</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火</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木</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金</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土</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7212368"/>
                  </a:ext>
                </a:extLst>
              </a:tr>
              <a:tr h="552244">
                <a:tc>
                  <a:txBody>
                    <a:bodyPr/>
                    <a:lstStyle/>
                    <a:p>
                      <a:pPr algn="ctr" fontAlgn="b"/>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午前</a:t>
                      </a:r>
                      <a:endPar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p>
                      <a:pPr algn="ctr" fontAlgn="b"/>
                      <a:endPar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endPar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endPar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extLst>
                  <a:ext uri="{0D108BD9-81ED-4DB2-BD59-A6C34878D82A}">
                    <a16:rowId xmlns:a16="http://schemas.microsoft.com/office/drawing/2014/main" val="3198804668"/>
                  </a:ext>
                </a:extLst>
              </a:tr>
              <a:tr h="552244">
                <a:tc>
                  <a:txBody>
                    <a:bodyPr/>
                    <a:lstStyle/>
                    <a:p>
                      <a:pPr algn="ctr" fontAlgn="b"/>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午後</a:t>
                      </a:r>
                      <a:endPar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p>
                      <a:pPr algn="ctr" fontAlgn="b"/>
                      <a:endPar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22052174"/>
                  </a:ext>
                </a:extLst>
              </a:tr>
              <a:tr h="552244">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10</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292928083"/>
                  </a:ext>
                </a:extLst>
              </a:tr>
              <a:tr h="552244">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7232700"/>
                  </a:ext>
                </a:extLst>
              </a:tr>
              <a:tr h="552244">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11</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17</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307518612"/>
                  </a:ext>
                </a:extLst>
              </a:tr>
              <a:tr h="552244">
                <a:tc>
                  <a:txBody>
                    <a:bodyPr/>
                    <a:lstStyle/>
                    <a:p>
                      <a:pPr algn="l" fontAlgn="b"/>
                      <a:r>
                        <a:rPr lang="ja-JP" altLang="en-US" sz="13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0695899"/>
                  </a:ext>
                </a:extLst>
              </a:tr>
              <a:tr h="552244">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18</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22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23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24</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566822474"/>
                  </a:ext>
                </a:extLst>
              </a:tr>
              <a:tr h="552244">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4062129"/>
                  </a:ext>
                </a:extLst>
              </a:tr>
              <a:tr h="552244">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25</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27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28</a:t>
                      </a:r>
                    </a:p>
                    <a:p>
                      <a:pPr algn="l" fontAlgn="t"/>
                      <a:endPar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29</a:t>
                      </a:r>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30</a:t>
                      </a:r>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31</a:t>
                      </a:r>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250104395"/>
                  </a:ext>
                </a:extLst>
              </a:tr>
              <a:tr h="552244">
                <a:tc>
                  <a:txBody>
                    <a:bodyPr/>
                    <a:lstStyle/>
                    <a:p>
                      <a:pPr algn="l" fontAlgn="b"/>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4442788"/>
                  </a:ext>
                </a:extLst>
              </a:tr>
            </a:tbl>
          </a:graphicData>
        </a:graphic>
      </p:graphicFrame>
      <p:sp>
        <p:nvSpPr>
          <p:cNvPr id="32" name="テキスト ボックス 31">
            <a:extLst>
              <a:ext uri="{FF2B5EF4-FFF2-40B4-BE49-F238E27FC236}">
                <a16:creationId xmlns:a16="http://schemas.microsoft.com/office/drawing/2014/main" id="{DE9A90A1-7B79-4D3E-84FF-8A70595F3892}"/>
              </a:ext>
            </a:extLst>
          </p:cNvPr>
          <p:cNvSpPr txBox="1"/>
          <p:nvPr/>
        </p:nvSpPr>
        <p:spPr>
          <a:xfrm>
            <a:off x="3376234" y="8518856"/>
            <a:ext cx="3430374" cy="756000"/>
          </a:xfrm>
          <a:prstGeom prst="rect">
            <a:avLst/>
          </a:prstGeom>
          <a:noFill/>
          <a:ln>
            <a:solidFill>
              <a:schemeClr val="tx1"/>
            </a:solidFill>
          </a:ln>
        </p:spPr>
        <p:txBody>
          <a:bodyPr wrap="square" rtlCol="0">
            <a:spAutoFit/>
          </a:bodyPr>
          <a:lstStyle/>
          <a:p>
            <a:pPr marL="0" marR="0" lvl="0" indent="0" algn="just" defTabSz="914400" eaLnBrk="1" fontAlgn="auto" latinLnBrk="0" hangingPunct="1">
              <a:lnSpc>
                <a:spcPts val="14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廃油回収</a:t>
            </a:r>
            <a:endParaRPr kumimoji="0" lang="en-US" altLang="ja-JP" sz="12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altLang="ja-JP"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5</a:t>
            </a:r>
            <a:r>
              <a:rPr kumimoji="0" lang="ja-JP" altLang="en-US"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月</a:t>
            </a:r>
            <a:r>
              <a:rPr lang="en-US" altLang="ja-JP" sz="11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kumimoji="0" lang="ja-JP" altLang="en-US"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日（土）</a:t>
            </a:r>
            <a:r>
              <a:rPr kumimoji="0" lang="en-US" altLang="ja-JP"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kumimoji="0" lang="ja-JP" altLang="en-US"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00</a:t>
            </a:r>
            <a:r>
              <a:rPr kumimoji="0" lang="ja-JP" altLang="en-US"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12</a:t>
            </a:r>
            <a:r>
              <a:rPr kumimoji="0" lang="ja-JP" altLang="en-US"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00</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児童館前に回収ポリタンクを置いています。</a:t>
            </a:r>
            <a:endParaRPr lang="en-US" altLang="ja-JP" sz="11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ts val="14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29002D42-DC09-AD53-52F8-BBCBB488682B}"/>
              </a:ext>
            </a:extLst>
          </p:cNvPr>
          <p:cNvSpPr txBox="1"/>
          <p:nvPr/>
        </p:nvSpPr>
        <p:spPr>
          <a:xfrm>
            <a:off x="50360" y="7621795"/>
            <a:ext cx="6756248" cy="819263"/>
          </a:xfrm>
          <a:prstGeom prst="rect">
            <a:avLst/>
          </a:prstGeom>
          <a:noFill/>
          <a:ln>
            <a:solidFill>
              <a:schemeClr val="tx1"/>
            </a:solidFill>
          </a:ln>
        </p:spPr>
        <p:txBody>
          <a:bodyPr wrap="square" rtlCol="0">
            <a:spAutoFit/>
          </a:bodyPr>
          <a:lstStyle/>
          <a:p>
            <a:pPr marL="0" marR="0" lvl="0" indent="0" algn="just" defTabSz="914400" eaLnBrk="1" fontAlgn="auto" latinLnBrk="0" hangingPunct="1">
              <a:lnSpc>
                <a:spcPts val="20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きっずぱぁく</a:t>
            </a:r>
            <a:r>
              <a:rPr kumimoji="0" lang="en-US" altLang="ja-JP" sz="14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in</a:t>
            </a:r>
            <a:r>
              <a:rPr kumimoji="0" lang="ja-JP" altLang="en-US" sz="14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朱四</a:t>
            </a:r>
          </a:p>
          <a:p>
            <a:pPr marL="0" marR="0" lvl="0" indent="0" algn="just" defTabSz="914400" eaLnBrk="1" fontAlgn="auto" latinLnBrk="0" hangingPunct="1">
              <a:lnSpc>
                <a:spcPts val="2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日時：</a:t>
            </a:r>
            <a:r>
              <a:rPr kumimoji="0" lang="en-US" altLang="ja-JP"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5</a:t>
            </a:r>
            <a:r>
              <a:rPr kumimoji="0" lang="ja-JP" altLang="en-US"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月</a:t>
            </a:r>
            <a:r>
              <a:rPr lang="en-US" altLang="ja-JP" sz="11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7</a:t>
            </a:r>
            <a:r>
              <a:rPr kumimoji="0" lang="ja-JP" altLang="en-US"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日（水）</a:t>
            </a:r>
            <a:r>
              <a:rPr kumimoji="0" lang="en-US" altLang="ja-JP"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kumimoji="0" lang="ja-JP" altLang="en-US"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00</a:t>
            </a:r>
            <a:r>
              <a:rPr kumimoji="0" lang="ja-JP" altLang="en-US"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無料　　　場所：朱四集会所２階</a:t>
            </a:r>
            <a:r>
              <a:rPr kumimoji="0" lang="en-US" altLang="ja-JP"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朱四小学校南東角</a:t>
            </a:r>
            <a:r>
              <a:rPr kumimoji="0" lang="en-US" altLang="ja-JP"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marL="0" marR="0" lvl="0" indent="0" algn="just" defTabSz="914400" eaLnBrk="1" fontAlgn="auto" latinLnBrk="0" hangingPunct="1">
              <a:lnSpc>
                <a:spcPts val="2000"/>
              </a:lnSpc>
              <a:spcBef>
                <a:spcPts val="0"/>
              </a:spcBef>
              <a:spcAft>
                <a:spcPts val="0"/>
              </a:spcAft>
              <a:buClrTx/>
              <a:buSzTx/>
              <a:buFontTx/>
              <a:buNone/>
              <a:tabLst/>
              <a:defRPr/>
            </a:pPr>
            <a:r>
              <a:rPr lang="ja-JP" altLang="en-US" sz="10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朱四学区の民生児童委員・社協さんが運営されています。乳幼児親子さんならどなたでもご利用できます。</a:t>
            </a:r>
            <a:endPar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667F21F2-B5CF-3FF6-EF53-E43A081B2970}"/>
              </a:ext>
            </a:extLst>
          </p:cNvPr>
          <p:cNvSpPr txBox="1"/>
          <p:nvPr/>
        </p:nvSpPr>
        <p:spPr>
          <a:xfrm>
            <a:off x="38585" y="8518857"/>
            <a:ext cx="3253987" cy="756297"/>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ts val="2000"/>
              </a:lnSpc>
              <a:spcBef>
                <a:spcPts val="0"/>
              </a:spcBef>
              <a:spcAft>
                <a:spcPts val="0"/>
              </a:spcAft>
              <a:buClrTx/>
              <a:buSzTx/>
              <a:buFontTx/>
              <a:buNone/>
              <a:tabLst/>
              <a:defRPr/>
            </a:pPr>
            <a:r>
              <a:rPr kumimoji="0" lang="ja-JP" altLang="en-US" sz="11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歌声サークル　「たう</a:t>
            </a:r>
            <a:r>
              <a:rPr kumimoji="0" lang="en-US" altLang="ja-JP" sz="11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1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たう</a:t>
            </a:r>
            <a:r>
              <a:rPr kumimoji="0" lang="en-US" altLang="ja-JP" sz="11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1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ファミリー♪」</a:t>
            </a:r>
            <a:endParaRPr kumimoji="0" lang="en-US" altLang="ja-JP" sz="11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rtl="0" eaLnBrk="1" fontAlgn="auto" latinLnBrk="0" hangingPunct="1">
              <a:lnSpc>
                <a:spcPts val="1700"/>
              </a:lnSpc>
              <a:spcBef>
                <a:spcPts val="0"/>
              </a:spcBef>
              <a:spcAft>
                <a:spcPts val="0"/>
              </a:spcAft>
              <a:buClrTx/>
              <a:buSzTx/>
              <a:buFontTx/>
              <a:buNone/>
              <a:tabLst/>
              <a:defRPr/>
            </a:pPr>
            <a:r>
              <a:rPr lang="en-US" altLang="ja-JP" sz="12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5</a:t>
            </a:r>
            <a:r>
              <a:rPr kumimoji="0" lang="ja-JP" altLang="en-US" sz="12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月</a:t>
            </a:r>
            <a:r>
              <a:rPr lang="en-US" altLang="ja-JP" sz="12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21</a:t>
            </a:r>
            <a:r>
              <a:rPr kumimoji="0" lang="ja-JP" altLang="en-US" sz="12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日（水）</a:t>
            </a:r>
            <a:r>
              <a:rPr kumimoji="0" lang="en-US" altLang="ja-JP" sz="12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kumimoji="0" lang="ja-JP" altLang="en-US" sz="12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2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kumimoji="0" lang="ja-JP" altLang="en-US" sz="12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2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12</a:t>
            </a:r>
            <a:r>
              <a:rPr kumimoji="0" lang="ja-JP" altLang="en-US" sz="12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2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00</a:t>
            </a:r>
          </a:p>
          <a:p>
            <a:pPr marL="0" marR="0" lvl="0" indent="0" algn="just" defTabSz="914400" rtl="0" eaLnBrk="1" fontAlgn="auto" latinLnBrk="0" hangingPunct="1">
              <a:lnSpc>
                <a:spcPts val="1700"/>
              </a:lnSpc>
              <a:spcBef>
                <a:spcPts val="0"/>
              </a:spcBef>
              <a:spcAft>
                <a:spcPts val="0"/>
              </a:spcAft>
              <a:buClrTx/>
              <a:buSzTx/>
              <a:buFontTx/>
              <a:buNone/>
              <a:tabLst/>
              <a:defRPr/>
            </a:pPr>
            <a:r>
              <a:rPr lang="ja-JP" altLang="en-US" sz="105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歌の好きな方、気軽に声を合わせませんか？</a:t>
            </a:r>
            <a:endParaRPr kumimoji="0" lang="en-US" altLang="ja-JP"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FD80A560-F2BA-958F-D58C-58B3670E576A}"/>
              </a:ext>
            </a:extLst>
          </p:cNvPr>
          <p:cNvSpPr txBox="1"/>
          <p:nvPr/>
        </p:nvSpPr>
        <p:spPr>
          <a:xfrm>
            <a:off x="7648102" y="7882330"/>
            <a:ext cx="3301224" cy="1080104"/>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★おしらせ★</a:t>
            </a:r>
            <a:endParaRPr kumimoji="0" lang="en-US" altLang="ja-JP" sz="14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rtl="0" eaLnBrk="1" fontAlgn="auto" latinLnBrk="0" hangingPunct="1">
              <a:lnSpc>
                <a:spcPts val="2000"/>
              </a:lnSpc>
              <a:spcBef>
                <a:spcPts val="0"/>
              </a:spcBef>
              <a:spcAft>
                <a:spcPts val="0"/>
              </a:spcAft>
              <a:buClrTx/>
              <a:buSzTx/>
              <a:buFontTx/>
              <a:buNone/>
              <a:tabLst/>
              <a:defRPr/>
            </a:pPr>
            <a:r>
              <a:rPr lang="ja-JP" altLang="en-US" sz="12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５月３日（土）～５月６日（火）までのゴールデンウィーク期間中は児童館は閉館します。</a:t>
            </a:r>
            <a:endParaRPr lang="en-US" altLang="ja-JP" sz="12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rtl="0" eaLnBrk="1" fontAlgn="auto" latinLnBrk="0" hangingPunct="1">
              <a:lnSpc>
                <a:spcPts val="2000"/>
              </a:lnSpc>
              <a:spcBef>
                <a:spcPts val="0"/>
              </a:spcBef>
              <a:spcAft>
                <a:spcPts val="0"/>
              </a:spcAft>
              <a:buClrTx/>
              <a:buSzTx/>
              <a:buFontTx/>
              <a:buNone/>
              <a:tabLst/>
              <a:defRPr/>
            </a:pPr>
            <a:endParaRPr kumimoji="0" lang="en-US" altLang="ja-JP" sz="120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95DDEBD0-3053-5C2C-D01D-7AB5409C68C9}"/>
              </a:ext>
            </a:extLst>
          </p:cNvPr>
          <p:cNvSpPr txBox="1"/>
          <p:nvPr/>
        </p:nvSpPr>
        <p:spPr>
          <a:xfrm>
            <a:off x="674979" y="3452162"/>
            <a:ext cx="1118912" cy="792525"/>
          </a:xfrm>
          <a:prstGeom prst="rect">
            <a:avLst/>
          </a:prstGeom>
          <a:noFill/>
        </p:spPr>
        <p:txBody>
          <a:bodyPr wrap="square" rtlCol="0">
            <a:spAutoFit/>
          </a:bodyPr>
          <a:lstStyle/>
          <a:p>
            <a:pPr algn="ctr"/>
            <a:r>
              <a:rPr kumimoji="1" lang="ja-JP" altLang="en-US" sz="1050" dirty="0">
                <a:latin typeface="HG丸ｺﾞｼｯｸM-PRO" panose="020F0600000000000000" pitchFamily="50" charset="-128"/>
                <a:ea typeface="HG丸ｺﾞｼｯｸM-PRO" panose="020F0600000000000000" pitchFamily="50" charset="-128"/>
              </a:rPr>
              <a:t>こどもの日</a:t>
            </a:r>
            <a:endParaRPr kumimoji="1" lang="en-US" altLang="ja-JP" sz="1050" dirty="0">
              <a:latin typeface="HG丸ｺﾞｼｯｸM-PRO" panose="020F0600000000000000" pitchFamily="50" charset="-128"/>
              <a:ea typeface="HG丸ｺﾞｼｯｸM-PRO" panose="020F0600000000000000" pitchFamily="50" charset="-128"/>
            </a:endParaRPr>
          </a:p>
          <a:p>
            <a:pPr algn="ctr"/>
            <a:r>
              <a:rPr kumimoji="1" lang="en-US" altLang="ja-JP" sz="1050" dirty="0">
                <a:latin typeface="HG丸ｺﾞｼｯｸM-PRO" panose="020F0600000000000000" pitchFamily="50" charset="-128"/>
                <a:ea typeface="HG丸ｺﾞｼｯｸM-PRO" panose="020F0600000000000000" pitchFamily="50" charset="-128"/>
              </a:rPr>
              <a:t>(</a:t>
            </a:r>
            <a:r>
              <a:rPr kumimoji="1" lang="ja-JP" altLang="en-US" sz="1050" dirty="0">
                <a:latin typeface="HG丸ｺﾞｼｯｸM-PRO" panose="020F0600000000000000" pitchFamily="50" charset="-128"/>
                <a:ea typeface="HG丸ｺﾞｼｯｸM-PRO" panose="020F0600000000000000" pitchFamily="50" charset="-128"/>
              </a:rPr>
              <a:t>閉館</a:t>
            </a:r>
            <a:r>
              <a:rPr kumimoji="1" lang="en-US" altLang="ja-JP" sz="1050" dirty="0">
                <a:latin typeface="HG丸ｺﾞｼｯｸM-PRO" panose="020F0600000000000000" pitchFamily="50" charset="-128"/>
                <a:ea typeface="HG丸ｺﾞｼｯｸM-PRO" panose="020F0600000000000000" pitchFamily="50" charset="-128"/>
              </a:rPr>
              <a:t>)</a:t>
            </a:r>
          </a:p>
          <a:p>
            <a:pPr algn="ctr"/>
            <a:r>
              <a:rPr kumimoji="1" lang="ja-JP" altLang="en-US" sz="1050" dirty="0">
                <a:latin typeface="HG丸ｺﾞｼｯｸM-PRO" panose="020F0600000000000000" pitchFamily="50" charset="-128"/>
                <a:ea typeface="HG丸ｺﾞｼｯｸM-PRO" panose="020F0600000000000000" pitchFamily="50" charset="-128"/>
              </a:rPr>
              <a:t> 　</a:t>
            </a:r>
            <a:endParaRPr kumimoji="1" lang="en-US" altLang="ja-JP" sz="1050" dirty="0">
              <a:latin typeface="HG丸ｺﾞｼｯｸM-PRO" panose="020F0600000000000000" pitchFamily="50" charset="-128"/>
              <a:ea typeface="HG丸ｺﾞｼｯｸM-PRO" panose="020F0600000000000000" pitchFamily="50" charset="-128"/>
            </a:endParaRPr>
          </a:p>
          <a:p>
            <a:pPr algn="ctr"/>
            <a:endParaRPr kumimoji="1" lang="en-US" altLang="ja-JP" sz="1400" dirty="0">
              <a:latin typeface="HG丸ｺﾞｼｯｸM-PRO" panose="020F0600000000000000" pitchFamily="50" charset="-128"/>
              <a:ea typeface="HG丸ｺﾞｼｯｸM-PRO" panose="020F0600000000000000" pitchFamily="50" charset="-128"/>
            </a:endParaRPr>
          </a:p>
        </p:txBody>
      </p:sp>
      <p:sp>
        <p:nvSpPr>
          <p:cNvPr id="53" name="テキスト ボックス 52">
            <a:extLst>
              <a:ext uri="{FF2B5EF4-FFF2-40B4-BE49-F238E27FC236}">
                <a16:creationId xmlns:a16="http://schemas.microsoft.com/office/drawing/2014/main" id="{84285121-983E-C0F9-C2A8-AC8C6F1CF557}"/>
              </a:ext>
            </a:extLst>
          </p:cNvPr>
          <p:cNvSpPr txBox="1"/>
          <p:nvPr/>
        </p:nvSpPr>
        <p:spPr>
          <a:xfrm>
            <a:off x="1868250" y="5464397"/>
            <a:ext cx="802595" cy="261610"/>
          </a:xfrm>
          <a:prstGeom prst="rect">
            <a:avLst/>
          </a:prstGeom>
          <a:noFill/>
        </p:spPr>
        <p:txBody>
          <a:bodyPr wrap="square" rtlCol="0">
            <a:spAutoFit/>
          </a:bodyPr>
          <a:lstStyle/>
          <a:p>
            <a:r>
              <a:rPr kumimoji="1" lang="ja-JP" altLang="en-US" sz="1100" b="1" dirty="0">
                <a:latin typeface="HGS創英角ﾎﾟｯﾌﾟ体" panose="040B0A00000000000000" pitchFamily="50" charset="-128"/>
                <a:ea typeface="HGS創英角ﾎﾟｯﾌﾟ体" panose="040B0A00000000000000" pitchFamily="50" charset="-128"/>
              </a:rPr>
              <a:t>なかよし</a:t>
            </a:r>
            <a:endParaRPr kumimoji="1" lang="en-US" altLang="ja-JP" sz="1100" b="1" dirty="0">
              <a:latin typeface="HGS創英角ﾎﾟｯﾌﾟ体" panose="040B0A00000000000000" pitchFamily="50" charset="-128"/>
              <a:ea typeface="HGS創英角ﾎﾟｯﾌﾟ体" panose="040B0A00000000000000" pitchFamily="50" charset="-128"/>
            </a:endParaRPr>
          </a:p>
        </p:txBody>
      </p:sp>
      <p:sp>
        <p:nvSpPr>
          <p:cNvPr id="44" name="テキスト ボックス 43">
            <a:extLst>
              <a:ext uri="{FF2B5EF4-FFF2-40B4-BE49-F238E27FC236}">
                <a16:creationId xmlns:a16="http://schemas.microsoft.com/office/drawing/2014/main" id="{386EB75E-AB5F-73B0-D91B-1B4A29C529D4}"/>
              </a:ext>
            </a:extLst>
          </p:cNvPr>
          <p:cNvSpPr txBox="1"/>
          <p:nvPr/>
        </p:nvSpPr>
        <p:spPr>
          <a:xfrm>
            <a:off x="3873500" y="5463544"/>
            <a:ext cx="802595" cy="261610"/>
          </a:xfrm>
          <a:prstGeom prst="rect">
            <a:avLst/>
          </a:prstGeom>
          <a:noFill/>
        </p:spPr>
        <p:txBody>
          <a:bodyPr wrap="square" rtlCol="0">
            <a:spAutoFit/>
          </a:bodyPr>
          <a:lstStyle/>
          <a:p>
            <a:r>
              <a:rPr kumimoji="1" lang="ja-JP" altLang="en-US" sz="1100" b="1" dirty="0">
                <a:latin typeface="HGS創英角ﾎﾟｯﾌﾟ体" panose="040B0A00000000000000" pitchFamily="50" charset="-128"/>
                <a:ea typeface="HGS創英角ﾎﾟｯﾌﾟ体" panose="040B0A00000000000000" pitchFamily="50" charset="-128"/>
              </a:rPr>
              <a:t>にこにこ</a:t>
            </a:r>
            <a:endParaRPr kumimoji="1" lang="en-US" altLang="ja-JP" sz="1100" b="1" dirty="0">
              <a:latin typeface="HGS創英角ﾎﾟｯﾌﾟ体" panose="040B0A00000000000000" pitchFamily="50" charset="-128"/>
              <a:ea typeface="HGS創英角ﾎﾟｯﾌﾟ体" panose="040B0A00000000000000" pitchFamily="50" charset="-128"/>
            </a:endParaRPr>
          </a:p>
        </p:txBody>
      </p:sp>
      <p:sp>
        <p:nvSpPr>
          <p:cNvPr id="45" name="テキスト ボックス 44">
            <a:extLst>
              <a:ext uri="{FF2B5EF4-FFF2-40B4-BE49-F238E27FC236}">
                <a16:creationId xmlns:a16="http://schemas.microsoft.com/office/drawing/2014/main" id="{7DE60C3D-21B0-0366-DE45-D2F7AEEA589C}"/>
              </a:ext>
            </a:extLst>
          </p:cNvPr>
          <p:cNvSpPr txBox="1"/>
          <p:nvPr/>
        </p:nvSpPr>
        <p:spPr>
          <a:xfrm>
            <a:off x="4864770" y="5466567"/>
            <a:ext cx="802595" cy="261610"/>
          </a:xfrm>
          <a:prstGeom prst="rect">
            <a:avLst/>
          </a:prstGeom>
          <a:noFill/>
        </p:spPr>
        <p:txBody>
          <a:bodyPr wrap="square" rtlCol="0">
            <a:spAutoFit/>
          </a:bodyPr>
          <a:lstStyle/>
          <a:p>
            <a:r>
              <a:rPr kumimoji="1" lang="ja-JP" altLang="en-US" sz="1100" b="1" dirty="0">
                <a:latin typeface="HGS創英角ﾎﾟｯﾌﾟ体" panose="040B0A00000000000000" pitchFamily="50" charset="-128"/>
                <a:ea typeface="HGS創英角ﾎﾟｯﾌﾟ体" panose="040B0A00000000000000" pitchFamily="50" charset="-128"/>
              </a:rPr>
              <a:t>おひさま</a:t>
            </a:r>
            <a:endParaRPr kumimoji="1" lang="en-US" altLang="ja-JP" sz="1100" b="1" dirty="0">
              <a:latin typeface="HGS創英角ﾎﾟｯﾌﾟ体" panose="040B0A00000000000000" pitchFamily="50" charset="-128"/>
              <a:ea typeface="HGS創英角ﾎﾟｯﾌﾟ体" panose="040B0A00000000000000" pitchFamily="50" charset="-128"/>
            </a:endParaRPr>
          </a:p>
        </p:txBody>
      </p:sp>
      <p:sp>
        <p:nvSpPr>
          <p:cNvPr id="46" name="テキスト ボックス 45">
            <a:extLst>
              <a:ext uri="{FF2B5EF4-FFF2-40B4-BE49-F238E27FC236}">
                <a16:creationId xmlns:a16="http://schemas.microsoft.com/office/drawing/2014/main" id="{1354E6BB-9C7A-3FF9-E012-E6D09CD03E80}"/>
              </a:ext>
            </a:extLst>
          </p:cNvPr>
          <p:cNvSpPr txBox="1"/>
          <p:nvPr/>
        </p:nvSpPr>
        <p:spPr>
          <a:xfrm>
            <a:off x="1581292" y="5671388"/>
            <a:ext cx="1266575" cy="200055"/>
          </a:xfrm>
          <a:prstGeom prst="rect">
            <a:avLst/>
          </a:prstGeom>
          <a:noFill/>
        </p:spPr>
        <p:txBody>
          <a:bodyPr wrap="square" rtlCol="0">
            <a:spAutoFit/>
          </a:bodyPr>
          <a:lstStyle/>
          <a:p>
            <a:pPr algn="ctr"/>
            <a:r>
              <a:rPr kumimoji="1" lang="ja-JP" altLang="en-US" sz="700" dirty="0">
                <a:latin typeface="HG丸ｺﾞｼｯｸM-PRO" panose="020F0600000000000000" pitchFamily="50" charset="-128"/>
                <a:ea typeface="HG丸ｺﾞｼｯｸM-PRO" panose="020F0600000000000000" pitchFamily="50" charset="-128"/>
              </a:rPr>
              <a:t>のびのびひろば</a:t>
            </a: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図書室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47" name="テキスト ボックス 46">
            <a:extLst>
              <a:ext uri="{FF2B5EF4-FFF2-40B4-BE49-F238E27FC236}">
                <a16:creationId xmlns:a16="http://schemas.microsoft.com/office/drawing/2014/main" id="{0EBCBDB2-DACF-2227-E1D4-EE02FE1DB787}"/>
              </a:ext>
            </a:extLst>
          </p:cNvPr>
          <p:cNvSpPr txBox="1"/>
          <p:nvPr/>
        </p:nvSpPr>
        <p:spPr>
          <a:xfrm>
            <a:off x="3614165" y="5687108"/>
            <a:ext cx="1266575" cy="200055"/>
          </a:xfrm>
          <a:prstGeom prst="rect">
            <a:avLst/>
          </a:prstGeom>
          <a:noFill/>
        </p:spPr>
        <p:txBody>
          <a:bodyPr wrap="square" rtlCol="0">
            <a:spAutoFit/>
          </a:bodyPr>
          <a:lstStyle/>
          <a:p>
            <a:pPr algn="ctr"/>
            <a:r>
              <a:rPr kumimoji="1" lang="ja-JP" altLang="en-US" sz="700" dirty="0">
                <a:latin typeface="HG丸ｺﾞｼｯｸM-PRO" panose="020F0600000000000000" pitchFamily="50" charset="-128"/>
                <a:ea typeface="HG丸ｺﾞｼｯｸM-PRO" panose="020F0600000000000000" pitchFamily="50" charset="-128"/>
              </a:rPr>
              <a:t>のびのびひろば</a:t>
            </a: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図書室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48" name="テキスト ボックス 47">
            <a:extLst>
              <a:ext uri="{FF2B5EF4-FFF2-40B4-BE49-F238E27FC236}">
                <a16:creationId xmlns:a16="http://schemas.microsoft.com/office/drawing/2014/main" id="{97A8B8A0-5B39-5015-ACDD-6E6E2AB8D896}"/>
              </a:ext>
            </a:extLst>
          </p:cNvPr>
          <p:cNvSpPr txBox="1"/>
          <p:nvPr/>
        </p:nvSpPr>
        <p:spPr>
          <a:xfrm>
            <a:off x="4620445" y="5690104"/>
            <a:ext cx="1266575" cy="200055"/>
          </a:xfrm>
          <a:prstGeom prst="rect">
            <a:avLst/>
          </a:prstGeom>
          <a:noFill/>
        </p:spPr>
        <p:txBody>
          <a:bodyPr wrap="square" rtlCol="0">
            <a:spAutoFit/>
          </a:bodyPr>
          <a:lstStyle/>
          <a:p>
            <a:pPr algn="ctr"/>
            <a:r>
              <a:rPr kumimoji="1" lang="ja-JP" altLang="en-US" sz="700" dirty="0">
                <a:latin typeface="HG丸ｺﾞｼｯｸM-PRO" panose="020F0600000000000000" pitchFamily="50" charset="-128"/>
                <a:ea typeface="HG丸ｺﾞｼｯｸM-PRO" panose="020F0600000000000000" pitchFamily="50" charset="-128"/>
              </a:rPr>
              <a:t>のびのびひろば</a:t>
            </a: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図書室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49" name="テキスト ボックス 48">
            <a:extLst>
              <a:ext uri="{FF2B5EF4-FFF2-40B4-BE49-F238E27FC236}">
                <a16:creationId xmlns:a16="http://schemas.microsoft.com/office/drawing/2014/main" id="{C3544498-19D9-3AA1-3A6E-1071D666285F}"/>
              </a:ext>
            </a:extLst>
          </p:cNvPr>
          <p:cNvSpPr txBox="1"/>
          <p:nvPr/>
        </p:nvSpPr>
        <p:spPr>
          <a:xfrm>
            <a:off x="-1564116" y="4278984"/>
            <a:ext cx="1129917" cy="400110"/>
          </a:xfrm>
          <a:prstGeom prst="rect">
            <a:avLst/>
          </a:prstGeom>
          <a:noFill/>
        </p:spPr>
        <p:txBody>
          <a:bodyPr wrap="square" rtlCol="0">
            <a:spAutoFit/>
          </a:bodyPr>
          <a:lstStyle/>
          <a:p>
            <a:pPr algn="ctr"/>
            <a:r>
              <a:rPr kumimoji="1" lang="ja-JP" altLang="en-US" sz="1000" dirty="0">
                <a:latin typeface="HG丸ｺﾞｼｯｸM-PRO" panose="020F0600000000000000" pitchFamily="50" charset="-128"/>
                <a:ea typeface="HG丸ｺﾞｼｯｸM-PRO" panose="020F0600000000000000" pitchFamily="50" charset="-128"/>
              </a:rPr>
              <a:t>たう♪たう♪</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ja-JP" altLang="en-US" sz="1000" dirty="0">
                <a:latin typeface="HG丸ｺﾞｼｯｸM-PRO" panose="020F0600000000000000" pitchFamily="50" charset="-128"/>
                <a:ea typeface="HG丸ｺﾞｼｯｸM-PRO" panose="020F0600000000000000" pitchFamily="50" charset="-128"/>
              </a:rPr>
              <a:t>ファミリー♪</a:t>
            </a:r>
            <a:endParaRPr kumimoji="1" lang="en-US" altLang="ja-JP" sz="1000" dirty="0">
              <a:latin typeface="HG丸ｺﾞｼｯｸM-PRO" panose="020F0600000000000000" pitchFamily="50" charset="-128"/>
              <a:ea typeface="HG丸ｺﾞｼｯｸM-PRO" panose="020F0600000000000000" pitchFamily="50" charset="-128"/>
            </a:endParaRPr>
          </a:p>
        </p:txBody>
      </p:sp>
      <p:sp>
        <p:nvSpPr>
          <p:cNvPr id="58" name="テキスト ボックス 57">
            <a:extLst>
              <a:ext uri="{FF2B5EF4-FFF2-40B4-BE49-F238E27FC236}">
                <a16:creationId xmlns:a16="http://schemas.microsoft.com/office/drawing/2014/main" id="{844180BF-AE74-27B1-4CE7-676CA5EC0817}"/>
              </a:ext>
            </a:extLst>
          </p:cNvPr>
          <p:cNvSpPr txBox="1"/>
          <p:nvPr/>
        </p:nvSpPr>
        <p:spPr>
          <a:xfrm>
            <a:off x="-1399678" y="5408395"/>
            <a:ext cx="1076895" cy="353943"/>
          </a:xfrm>
          <a:prstGeom prst="rect">
            <a:avLst/>
          </a:prstGeom>
          <a:noFill/>
        </p:spPr>
        <p:txBody>
          <a:bodyPr wrap="square" rtlCol="0">
            <a:spAutoFit/>
          </a:bodyPr>
          <a:lstStyle/>
          <a:p>
            <a:pPr algn="ctr"/>
            <a:r>
              <a:rPr kumimoji="1" lang="ja-JP" altLang="en-US" sz="1000" dirty="0">
                <a:latin typeface="HG丸ｺﾞｼｯｸM-PRO" panose="020F0600000000000000" pitchFamily="50" charset="-128"/>
                <a:ea typeface="HG丸ｺﾞｼｯｸM-PRO" panose="020F0600000000000000" pitchFamily="50" charset="-128"/>
              </a:rPr>
              <a:t>のびのびひろば</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遊戯室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62" name="テキスト ボックス 61">
            <a:extLst>
              <a:ext uri="{FF2B5EF4-FFF2-40B4-BE49-F238E27FC236}">
                <a16:creationId xmlns:a16="http://schemas.microsoft.com/office/drawing/2014/main" id="{10086FB1-0BAF-E42F-C7EB-7679365C6F54}"/>
              </a:ext>
            </a:extLst>
          </p:cNvPr>
          <p:cNvSpPr txBox="1"/>
          <p:nvPr/>
        </p:nvSpPr>
        <p:spPr>
          <a:xfrm>
            <a:off x="-1316011" y="3259494"/>
            <a:ext cx="1076895" cy="353943"/>
          </a:xfrm>
          <a:prstGeom prst="rect">
            <a:avLst/>
          </a:prstGeom>
          <a:noFill/>
        </p:spPr>
        <p:txBody>
          <a:bodyPr wrap="square" rtlCol="0">
            <a:spAutoFit/>
          </a:bodyPr>
          <a:lstStyle/>
          <a:p>
            <a:pPr algn="ctr"/>
            <a:r>
              <a:rPr kumimoji="1" lang="ja-JP" altLang="en-US" sz="1000" dirty="0">
                <a:latin typeface="HG丸ｺﾞｼｯｸM-PRO" panose="020F0600000000000000" pitchFamily="50" charset="-128"/>
                <a:ea typeface="HG丸ｺﾞｼｯｸM-PRO" panose="020F0600000000000000" pitchFamily="50" charset="-128"/>
              </a:rPr>
              <a:t>のびのびひろば</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遊戯室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63" name="テキスト ボックス 62">
            <a:extLst>
              <a:ext uri="{FF2B5EF4-FFF2-40B4-BE49-F238E27FC236}">
                <a16:creationId xmlns:a16="http://schemas.microsoft.com/office/drawing/2014/main" id="{02E1E5F1-0EEC-B689-14AE-CF3EF7E3DD99}"/>
              </a:ext>
            </a:extLst>
          </p:cNvPr>
          <p:cNvSpPr txBox="1"/>
          <p:nvPr/>
        </p:nvSpPr>
        <p:spPr>
          <a:xfrm>
            <a:off x="-1269588" y="3676292"/>
            <a:ext cx="1076895" cy="353943"/>
          </a:xfrm>
          <a:prstGeom prst="rect">
            <a:avLst/>
          </a:prstGeom>
          <a:noFill/>
        </p:spPr>
        <p:txBody>
          <a:bodyPr wrap="square" rtlCol="0">
            <a:spAutoFit/>
          </a:bodyPr>
          <a:lstStyle/>
          <a:p>
            <a:pPr algn="ctr"/>
            <a:r>
              <a:rPr kumimoji="1" lang="ja-JP" altLang="en-US" sz="1000" dirty="0">
                <a:latin typeface="HG丸ｺﾞｼｯｸM-PRO" panose="020F0600000000000000" pitchFamily="50" charset="-128"/>
                <a:ea typeface="HG丸ｺﾞｼｯｸM-PRO" panose="020F0600000000000000" pitchFamily="50" charset="-128"/>
              </a:rPr>
              <a:t>のびのびひろば</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遊戯室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64" name="テキスト ボックス 63">
            <a:extLst>
              <a:ext uri="{FF2B5EF4-FFF2-40B4-BE49-F238E27FC236}">
                <a16:creationId xmlns:a16="http://schemas.microsoft.com/office/drawing/2014/main" id="{7D6C1E1C-BB6B-6EF2-52D6-C6CD2D1C2CDA}"/>
              </a:ext>
            </a:extLst>
          </p:cNvPr>
          <p:cNvSpPr txBox="1"/>
          <p:nvPr/>
        </p:nvSpPr>
        <p:spPr>
          <a:xfrm>
            <a:off x="-1323641" y="5847959"/>
            <a:ext cx="1076895" cy="353943"/>
          </a:xfrm>
          <a:prstGeom prst="rect">
            <a:avLst/>
          </a:prstGeom>
          <a:noFill/>
        </p:spPr>
        <p:txBody>
          <a:bodyPr wrap="square" rtlCol="0">
            <a:spAutoFit/>
          </a:bodyPr>
          <a:lstStyle/>
          <a:p>
            <a:pPr algn="ctr"/>
            <a:r>
              <a:rPr kumimoji="1" lang="ja-JP" altLang="en-US" sz="1000" dirty="0">
                <a:latin typeface="HG丸ｺﾞｼｯｸM-PRO" panose="020F0600000000000000" pitchFamily="50" charset="-128"/>
                <a:ea typeface="HG丸ｺﾞｼｯｸM-PRO" panose="020F0600000000000000" pitchFamily="50" charset="-128"/>
              </a:rPr>
              <a:t>のびのびひろば</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遊戯室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61" name="テキスト ボックス 60">
            <a:extLst>
              <a:ext uri="{FF2B5EF4-FFF2-40B4-BE49-F238E27FC236}">
                <a16:creationId xmlns:a16="http://schemas.microsoft.com/office/drawing/2014/main" id="{8F85148F-76B5-776A-24A7-2A7C77CAEBC4}"/>
              </a:ext>
            </a:extLst>
          </p:cNvPr>
          <p:cNvSpPr txBox="1"/>
          <p:nvPr/>
        </p:nvSpPr>
        <p:spPr>
          <a:xfrm>
            <a:off x="-1572343" y="4916100"/>
            <a:ext cx="1076895" cy="353943"/>
          </a:xfrm>
          <a:prstGeom prst="rect">
            <a:avLst/>
          </a:prstGeom>
          <a:noFill/>
        </p:spPr>
        <p:txBody>
          <a:bodyPr wrap="square" rtlCol="0">
            <a:spAutoFit/>
          </a:bodyPr>
          <a:lstStyle/>
          <a:p>
            <a:pPr algn="ctr"/>
            <a:r>
              <a:rPr kumimoji="1" lang="ja-JP" altLang="en-US" sz="1000" dirty="0">
                <a:latin typeface="HG丸ｺﾞｼｯｸM-PRO" panose="020F0600000000000000" pitchFamily="50" charset="-128"/>
                <a:ea typeface="HG丸ｺﾞｼｯｸM-PRO" panose="020F0600000000000000" pitchFamily="50" charset="-128"/>
              </a:rPr>
              <a:t>のびのびひろば</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遊戯室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68" name="テキスト ボックス 67">
            <a:extLst>
              <a:ext uri="{FF2B5EF4-FFF2-40B4-BE49-F238E27FC236}">
                <a16:creationId xmlns:a16="http://schemas.microsoft.com/office/drawing/2014/main" id="{FE0EAEA7-84C0-3DD8-A54E-575F95043C8C}"/>
              </a:ext>
            </a:extLst>
          </p:cNvPr>
          <p:cNvSpPr txBox="1"/>
          <p:nvPr/>
        </p:nvSpPr>
        <p:spPr>
          <a:xfrm>
            <a:off x="3835400" y="2158369"/>
            <a:ext cx="802595" cy="261610"/>
          </a:xfrm>
          <a:prstGeom prst="rect">
            <a:avLst/>
          </a:prstGeom>
          <a:noFill/>
        </p:spPr>
        <p:txBody>
          <a:bodyPr wrap="square" rtlCol="0">
            <a:spAutoFit/>
          </a:bodyPr>
          <a:lstStyle/>
          <a:p>
            <a:r>
              <a:rPr kumimoji="1" lang="ja-JP" altLang="en-US" sz="1100" b="1" dirty="0">
                <a:latin typeface="HGS創英角ﾎﾟｯﾌﾟ体" panose="040B0A00000000000000" pitchFamily="50" charset="-128"/>
                <a:ea typeface="HGS創英角ﾎﾟｯﾌﾟ体" panose="040B0A00000000000000" pitchFamily="50" charset="-128"/>
              </a:rPr>
              <a:t>にこにこ</a:t>
            </a:r>
            <a:endParaRPr kumimoji="1" lang="en-US" altLang="ja-JP" sz="1100" b="1" dirty="0">
              <a:latin typeface="HGS創英角ﾎﾟｯﾌﾟ体" panose="040B0A00000000000000" pitchFamily="50" charset="-128"/>
              <a:ea typeface="HGS創英角ﾎﾟｯﾌﾟ体" panose="040B0A00000000000000" pitchFamily="50" charset="-128"/>
            </a:endParaRPr>
          </a:p>
        </p:txBody>
      </p:sp>
      <p:sp>
        <p:nvSpPr>
          <p:cNvPr id="70" name="テキスト ボックス 69">
            <a:extLst>
              <a:ext uri="{FF2B5EF4-FFF2-40B4-BE49-F238E27FC236}">
                <a16:creationId xmlns:a16="http://schemas.microsoft.com/office/drawing/2014/main" id="{397E090F-653D-875F-7825-1C26C944AD9E}"/>
              </a:ext>
            </a:extLst>
          </p:cNvPr>
          <p:cNvSpPr txBox="1"/>
          <p:nvPr/>
        </p:nvSpPr>
        <p:spPr>
          <a:xfrm>
            <a:off x="3844925" y="3272794"/>
            <a:ext cx="802595" cy="261610"/>
          </a:xfrm>
          <a:prstGeom prst="rect">
            <a:avLst/>
          </a:prstGeom>
          <a:noFill/>
        </p:spPr>
        <p:txBody>
          <a:bodyPr wrap="square" rtlCol="0">
            <a:spAutoFit/>
          </a:bodyPr>
          <a:lstStyle/>
          <a:p>
            <a:r>
              <a:rPr kumimoji="1" lang="ja-JP" altLang="en-US" sz="1100" b="1" dirty="0">
                <a:latin typeface="HGS創英角ﾎﾟｯﾌﾟ体" panose="040B0A00000000000000" pitchFamily="50" charset="-128"/>
                <a:ea typeface="HGS創英角ﾎﾟｯﾌﾟ体" panose="040B0A00000000000000" pitchFamily="50" charset="-128"/>
              </a:rPr>
              <a:t>にこにこ</a:t>
            </a:r>
            <a:endParaRPr kumimoji="1" lang="en-US" altLang="ja-JP" sz="1100" b="1" dirty="0">
              <a:latin typeface="HGS創英角ﾎﾟｯﾌﾟ体" panose="040B0A00000000000000" pitchFamily="50" charset="-128"/>
              <a:ea typeface="HGS創英角ﾎﾟｯﾌﾟ体" panose="040B0A00000000000000" pitchFamily="50" charset="-128"/>
            </a:endParaRPr>
          </a:p>
        </p:txBody>
      </p:sp>
      <p:sp>
        <p:nvSpPr>
          <p:cNvPr id="71" name="テキスト ボックス 70">
            <a:extLst>
              <a:ext uri="{FF2B5EF4-FFF2-40B4-BE49-F238E27FC236}">
                <a16:creationId xmlns:a16="http://schemas.microsoft.com/office/drawing/2014/main" id="{BF455961-32A5-821B-CFC0-CAF32129BA6B}"/>
              </a:ext>
            </a:extLst>
          </p:cNvPr>
          <p:cNvSpPr txBox="1"/>
          <p:nvPr/>
        </p:nvSpPr>
        <p:spPr>
          <a:xfrm>
            <a:off x="3823643" y="4377767"/>
            <a:ext cx="802595" cy="261610"/>
          </a:xfrm>
          <a:prstGeom prst="rect">
            <a:avLst/>
          </a:prstGeom>
          <a:noFill/>
        </p:spPr>
        <p:txBody>
          <a:bodyPr wrap="square" rtlCol="0">
            <a:spAutoFit/>
          </a:bodyPr>
          <a:lstStyle/>
          <a:p>
            <a:r>
              <a:rPr kumimoji="1" lang="ja-JP" altLang="en-US" sz="1100" b="1" dirty="0">
                <a:latin typeface="HGS創英角ﾎﾟｯﾌﾟ体" panose="040B0A00000000000000" pitchFamily="50" charset="-128"/>
                <a:ea typeface="HGS創英角ﾎﾟｯﾌﾟ体" panose="040B0A00000000000000" pitchFamily="50" charset="-128"/>
              </a:rPr>
              <a:t>にこにこ</a:t>
            </a:r>
            <a:endParaRPr kumimoji="1" lang="en-US" altLang="ja-JP" sz="1100" b="1" dirty="0">
              <a:latin typeface="HGS創英角ﾎﾟｯﾌﾟ体" panose="040B0A00000000000000" pitchFamily="50" charset="-128"/>
              <a:ea typeface="HGS創英角ﾎﾟｯﾌﾟ体" panose="040B0A00000000000000" pitchFamily="50" charset="-128"/>
            </a:endParaRPr>
          </a:p>
        </p:txBody>
      </p:sp>
      <p:sp>
        <p:nvSpPr>
          <p:cNvPr id="72" name="テキスト ボックス 71">
            <a:extLst>
              <a:ext uri="{FF2B5EF4-FFF2-40B4-BE49-F238E27FC236}">
                <a16:creationId xmlns:a16="http://schemas.microsoft.com/office/drawing/2014/main" id="{0A6DB11A-39A2-DB68-0330-6D0D40C12A37}"/>
              </a:ext>
            </a:extLst>
          </p:cNvPr>
          <p:cNvSpPr txBox="1"/>
          <p:nvPr/>
        </p:nvSpPr>
        <p:spPr>
          <a:xfrm>
            <a:off x="1665579" y="3480737"/>
            <a:ext cx="1118912" cy="792525"/>
          </a:xfrm>
          <a:prstGeom prst="rect">
            <a:avLst/>
          </a:prstGeom>
          <a:noFill/>
        </p:spPr>
        <p:txBody>
          <a:bodyPr wrap="square" rtlCol="0">
            <a:spAutoFit/>
          </a:bodyPr>
          <a:lstStyle/>
          <a:p>
            <a:pPr algn="ctr"/>
            <a:r>
              <a:rPr kumimoji="1" lang="ja-JP" altLang="en-US" sz="1050" dirty="0">
                <a:latin typeface="HG丸ｺﾞｼｯｸM-PRO" panose="020F0600000000000000" pitchFamily="50" charset="-128"/>
                <a:ea typeface="HG丸ｺﾞｼｯｸM-PRO" panose="020F0600000000000000" pitchFamily="50" charset="-128"/>
              </a:rPr>
              <a:t>振替休日</a:t>
            </a:r>
            <a:endParaRPr kumimoji="1" lang="en-US" altLang="ja-JP" sz="1050" dirty="0">
              <a:latin typeface="HG丸ｺﾞｼｯｸM-PRO" panose="020F0600000000000000" pitchFamily="50" charset="-128"/>
              <a:ea typeface="HG丸ｺﾞｼｯｸM-PRO" panose="020F0600000000000000" pitchFamily="50" charset="-128"/>
            </a:endParaRPr>
          </a:p>
          <a:p>
            <a:pPr algn="ctr"/>
            <a:r>
              <a:rPr kumimoji="1" lang="en-US" altLang="ja-JP" sz="1050" dirty="0">
                <a:latin typeface="HG丸ｺﾞｼｯｸM-PRO" panose="020F0600000000000000" pitchFamily="50" charset="-128"/>
                <a:ea typeface="HG丸ｺﾞｼｯｸM-PRO" panose="020F0600000000000000" pitchFamily="50" charset="-128"/>
              </a:rPr>
              <a:t>(</a:t>
            </a:r>
            <a:r>
              <a:rPr kumimoji="1" lang="ja-JP" altLang="en-US" sz="1050" dirty="0">
                <a:latin typeface="HG丸ｺﾞｼｯｸM-PRO" panose="020F0600000000000000" pitchFamily="50" charset="-128"/>
                <a:ea typeface="HG丸ｺﾞｼｯｸM-PRO" panose="020F0600000000000000" pitchFamily="50" charset="-128"/>
              </a:rPr>
              <a:t>閉館</a:t>
            </a:r>
            <a:r>
              <a:rPr kumimoji="1" lang="en-US" altLang="ja-JP" sz="1050" dirty="0">
                <a:latin typeface="HG丸ｺﾞｼｯｸM-PRO" panose="020F0600000000000000" pitchFamily="50" charset="-128"/>
                <a:ea typeface="HG丸ｺﾞｼｯｸM-PRO" panose="020F0600000000000000" pitchFamily="50" charset="-128"/>
              </a:rPr>
              <a:t>)</a:t>
            </a:r>
          </a:p>
          <a:p>
            <a:pPr algn="ctr"/>
            <a:r>
              <a:rPr kumimoji="1" lang="ja-JP" altLang="en-US" sz="1050" dirty="0">
                <a:latin typeface="HG丸ｺﾞｼｯｸM-PRO" panose="020F0600000000000000" pitchFamily="50" charset="-128"/>
                <a:ea typeface="HG丸ｺﾞｼｯｸM-PRO" panose="020F0600000000000000" pitchFamily="50" charset="-128"/>
              </a:rPr>
              <a:t> 　</a:t>
            </a:r>
            <a:endParaRPr kumimoji="1" lang="en-US" altLang="ja-JP" sz="1050" dirty="0">
              <a:latin typeface="HG丸ｺﾞｼｯｸM-PRO" panose="020F0600000000000000" pitchFamily="50" charset="-128"/>
              <a:ea typeface="HG丸ｺﾞｼｯｸM-PRO" panose="020F0600000000000000" pitchFamily="50" charset="-128"/>
            </a:endParaRPr>
          </a:p>
          <a:p>
            <a:pPr algn="ctr"/>
            <a:endParaRPr kumimoji="1" lang="en-US" altLang="ja-JP" sz="1400" dirty="0">
              <a:latin typeface="HG丸ｺﾞｼｯｸM-PRO" panose="020F0600000000000000" pitchFamily="50" charset="-128"/>
              <a:ea typeface="HG丸ｺﾞｼｯｸM-PRO" panose="020F0600000000000000" pitchFamily="50" charset="-128"/>
            </a:endParaRPr>
          </a:p>
        </p:txBody>
      </p:sp>
      <p:sp>
        <p:nvSpPr>
          <p:cNvPr id="73" name="テキスト ボックス 72">
            <a:extLst>
              <a:ext uri="{FF2B5EF4-FFF2-40B4-BE49-F238E27FC236}">
                <a16:creationId xmlns:a16="http://schemas.microsoft.com/office/drawing/2014/main" id="{5F7A4873-ABA3-F97F-F7E8-CBB43A37D0D1}"/>
              </a:ext>
            </a:extLst>
          </p:cNvPr>
          <p:cNvSpPr txBox="1"/>
          <p:nvPr/>
        </p:nvSpPr>
        <p:spPr>
          <a:xfrm>
            <a:off x="-201321" y="3452162"/>
            <a:ext cx="1118912" cy="754053"/>
          </a:xfrm>
          <a:prstGeom prst="rect">
            <a:avLst/>
          </a:prstGeom>
          <a:noFill/>
        </p:spPr>
        <p:txBody>
          <a:bodyPr wrap="square" rtlCol="0">
            <a:spAutoFit/>
          </a:bodyPr>
          <a:lstStyle/>
          <a:p>
            <a:pPr algn="ctr"/>
            <a:r>
              <a:rPr kumimoji="1" lang="ja-JP" altLang="en-US" sz="1000" dirty="0">
                <a:latin typeface="HG丸ｺﾞｼｯｸM-PRO" panose="020F0600000000000000" pitchFamily="50" charset="-128"/>
                <a:ea typeface="HG丸ｺﾞｼｯｸM-PRO" panose="020F0600000000000000" pitchFamily="50" charset="-128"/>
              </a:rPr>
              <a:t>みどりの日</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en-US" altLang="ja-JP" sz="1000" dirty="0">
                <a:latin typeface="HG丸ｺﾞｼｯｸM-PRO" panose="020F0600000000000000" pitchFamily="50" charset="-128"/>
                <a:ea typeface="HG丸ｺﾞｼｯｸM-PRO" panose="020F0600000000000000" pitchFamily="50" charset="-128"/>
              </a:rPr>
              <a:t>(</a:t>
            </a:r>
            <a:r>
              <a:rPr kumimoji="1" lang="ja-JP" altLang="en-US" sz="1000" dirty="0">
                <a:latin typeface="HG丸ｺﾞｼｯｸM-PRO" panose="020F0600000000000000" pitchFamily="50" charset="-128"/>
                <a:ea typeface="HG丸ｺﾞｼｯｸM-PRO" panose="020F0600000000000000" pitchFamily="50" charset="-128"/>
              </a:rPr>
              <a:t>閉館</a:t>
            </a:r>
            <a:r>
              <a:rPr kumimoji="1" lang="en-US" altLang="ja-JP" sz="1000" dirty="0">
                <a:latin typeface="HG丸ｺﾞｼｯｸM-PRO" panose="020F0600000000000000" pitchFamily="50" charset="-128"/>
                <a:ea typeface="HG丸ｺﾞｼｯｸM-PRO" panose="020F0600000000000000" pitchFamily="50" charset="-128"/>
              </a:rPr>
              <a:t>)</a:t>
            </a:r>
          </a:p>
          <a:p>
            <a:pPr algn="ctr"/>
            <a:r>
              <a:rPr kumimoji="1" lang="ja-JP" altLang="en-US" sz="1000" dirty="0">
                <a:latin typeface="HG丸ｺﾞｼｯｸM-PRO" panose="020F0600000000000000" pitchFamily="50" charset="-128"/>
                <a:ea typeface="HG丸ｺﾞｼｯｸM-PRO" panose="020F0600000000000000" pitchFamily="50" charset="-128"/>
              </a:rPr>
              <a:t> 　</a:t>
            </a:r>
            <a:endParaRPr kumimoji="1" lang="en-US" altLang="ja-JP" sz="1000" dirty="0">
              <a:latin typeface="HG丸ｺﾞｼｯｸM-PRO" panose="020F0600000000000000" pitchFamily="50" charset="-128"/>
              <a:ea typeface="HG丸ｺﾞｼｯｸM-PRO" panose="020F0600000000000000" pitchFamily="50" charset="-128"/>
            </a:endParaRPr>
          </a:p>
          <a:p>
            <a:pPr algn="ctr"/>
            <a:endParaRPr kumimoji="1" lang="en-US" altLang="ja-JP" sz="1300" dirty="0">
              <a:latin typeface="HG丸ｺﾞｼｯｸM-PRO" panose="020F0600000000000000" pitchFamily="50" charset="-128"/>
              <a:ea typeface="HG丸ｺﾞｼｯｸM-PRO" panose="020F0600000000000000" pitchFamily="50" charset="-128"/>
            </a:endParaRPr>
          </a:p>
        </p:txBody>
      </p:sp>
      <p:sp>
        <p:nvSpPr>
          <p:cNvPr id="74" name="テキスト ボックス 73">
            <a:extLst>
              <a:ext uri="{FF2B5EF4-FFF2-40B4-BE49-F238E27FC236}">
                <a16:creationId xmlns:a16="http://schemas.microsoft.com/office/drawing/2014/main" id="{3332A138-C2A4-4C31-CFC6-AEEFFFB706D9}"/>
              </a:ext>
            </a:extLst>
          </p:cNvPr>
          <p:cNvSpPr txBox="1"/>
          <p:nvPr/>
        </p:nvSpPr>
        <p:spPr>
          <a:xfrm>
            <a:off x="4860311" y="4353392"/>
            <a:ext cx="802595" cy="261610"/>
          </a:xfrm>
          <a:prstGeom prst="rect">
            <a:avLst/>
          </a:prstGeom>
          <a:noFill/>
        </p:spPr>
        <p:txBody>
          <a:bodyPr wrap="square" rtlCol="0">
            <a:spAutoFit/>
          </a:bodyPr>
          <a:lstStyle/>
          <a:p>
            <a:r>
              <a:rPr kumimoji="1" lang="ja-JP" altLang="en-US" sz="1100" b="1" dirty="0">
                <a:latin typeface="HGS創英角ﾎﾟｯﾌﾟ体" panose="040B0A00000000000000" pitchFamily="50" charset="-128"/>
                <a:ea typeface="HGS創英角ﾎﾟｯﾌﾟ体" panose="040B0A00000000000000" pitchFamily="50" charset="-128"/>
              </a:rPr>
              <a:t>おひさま</a:t>
            </a:r>
            <a:endParaRPr kumimoji="1" lang="en-US" altLang="ja-JP" sz="1100" b="1" dirty="0">
              <a:latin typeface="HGS創英角ﾎﾟｯﾌﾟ体" panose="040B0A00000000000000" pitchFamily="50" charset="-128"/>
              <a:ea typeface="HGS創英角ﾎﾟｯﾌﾟ体" panose="040B0A00000000000000" pitchFamily="50" charset="-128"/>
            </a:endParaRPr>
          </a:p>
        </p:txBody>
      </p:sp>
      <p:sp>
        <p:nvSpPr>
          <p:cNvPr id="75" name="テキスト ボックス 74">
            <a:extLst>
              <a:ext uri="{FF2B5EF4-FFF2-40B4-BE49-F238E27FC236}">
                <a16:creationId xmlns:a16="http://schemas.microsoft.com/office/drawing/2014/main" id="{2036F9B3-C0DB-2F5F-F53D-D68FEE4B6D23}"/>
              </a:ext>
            </a:extLst>
          </p:cNvPr>
          <p:cNvSpPr txBox="1"/>
          <p:nvPr/>
        </p:nvSpPr>
        <p:spPr>
          <a:xfrm>
            <a:off x="4864770" y="3248511"/>
            <a:ext cx="802595" cy="261610"/>
          </a:xfrm>
          <a:prstGeom prst="rect">
            <a:avLst/>
          </a:prstGeom>
          <a:noFill/>
        </p:spPr>
        <p:txBody>
          <a:bodyPr wrap="square" rtlCol="0">
            <a:spAutoFit/>
          </a:bodyPr>
          <a:lstStyle/>
          <a:p>
            <a:r>
              <a:rPr kumimoji="1" lang="ja-JP" altLang="en-US" sz="1100" b="1" dirty="0">
                <a:latin typeface="HGS創英角ﾎﾟｯﾌﾟ体" panose="040B0A00000000000000" pitchFamily="50" charset="-128"/>
                <a:ea typeface="HGS創英角ﾎﾟｯﾌﾟ体" panose="040B0A00000000000000" pitchFamily="50" charset="-128"/>
              </a:rPr>
              <a:t>おひさま</a:t>
            </a:r>
            <a:endParaRPr kumimoji="1" lang="en-US" altLang="ja-JP" sz="1100" b="1" dirty="0">
              <a:latin typeface="HGS創英角ﾎﾟｯﾌﾟ体" panose="040B0A00000000000000" pitchFamily="50" charset="-128"/>
              <a:ea typeface="HGS創英角ﾎﾟｯﾌﾟ体" panose="040B0A00000000000000" pitchFamily="50" charset="-128"/>
            </a:endParaRPr>
          </a:p>
        </p:txBody>
      </p:sp>
      <p:sp>
        <p:nvSpPr>
          <p:cNvPr id="76" name="テキスト ボックス 75">
            <a:extLst>
              <a:ext uri="{FF2B5EF4-FFF2-40B4-BE49-F238E27FC236}">
                <a16:creationId xmlns:a16="http://schemas.microsoft.com/office/drawing/2014/main" id="{69FD888A-6A9D-9770-5183-7E32E13CBF86}"/>
              </a:ext>
            </a:extLst>
          </p:cNvPr>
          <p:cNvSpPr txBox="1"/>
          <p:nvPr/>
        </p:nvSpPr>
        <p:spPr>
          <a:xfrm>
            <a:off x="4852434" y="2153278"/>
            <a:ext cx="802595" cy="261610"/>
          </a:xfrm>
          <a:prstGeom prst="rect">
            <a:avLst/>
          </a:prstGeom>
          <a:noFill/>
        </p:spPr>
        <p:txBody>
          <a:bodyPr wrap="square" rtlCol="0">
            <a:spAutoFit/>
          </a:bodyPr>
          <a:lstStyle/>
          <a:p>
            <a:r>
              <a:rPr kumimoji="1" lang="ja-JP" altLang="en-US" sz="1100" b="1" dirty="0">
                <a:latin typeface="HGS創英角ﾎﾟｯﾌﾟ体" panose="040B0A00000000000000" pitchFamily="50" charset="-128"/>
                <a:ea typeface="HGS創英角ﾎﾟｯﾌﾟ体" panose="040B0A00000000000000" pitchFamily="50" charset="-128"/>
              </a:rPr>
              <a:t>おひさま</a:t>
            </a:r>
            <a:endParaRPr kumimoji="1" lang="en-US" altLang="ja-JP" sz="1100" b="1" dirty="0">
              <a:latin typeface="HGS創英角ﾎﾟｯﾌﾟ体" panose="040B0A00000000000000" pitchFamily="50" charset="-128"/>
              <a:ea typeface="HGS創英角ﾎﾟｯﾌﾟ体" panose="040B0A00000000000000" pitchFamily="50" charset="-128"/>
            </a:endParaRPr>
          </a:p>
        </p:txBody>
      </p:sp>
      <p:sp>
        <p:nvSpPr>
          <p:cNvPr id="77" name="テキスト ボックス 76">
            <a:extLst>
              <a:ext uri="{FF2B5EF4-FFF2-40B4-BE49-F238E27FC236}">
                <a16:creationId xmlns:a16="http://schemas.microsoft.com/office/drawing/2014/main" id="{87CD9A98-51C0-735A-36D7-B4E2E053EA79}"/>
              </a:ext>
            </a:extLst>
          </p:cNvPr>
          <p:cNvSpPr txBox="1"/>
          <p:nvPr/>
        </p:nvSpPr>
        <p:spPr>
          <a:xfrm>
            <a:off x="4841679" y="6578344"/>
            <a:ext cx="802595" cy="261610"/>
          </a:xfrm>
          <a:prstGeom prst="rect">
            <a:avLst/>
          </a:prstGeom>
          <a:noFill/>
        </p:spPr>
        <p:txBody>
          <a:bodyPr wrap="square" rtlCol="0">
            <a:spAutoFit/>
          </a:bodyPr>
          <a:lstStyle/>
          <a:p>
            <a:r>
              <a:rPr kumimoji="1" lang="ja-JP" altLang="en-US" sz="1100" b="1" dirty="0">
                <a:latin typeface="HGS創英角ﾎﾟｯﾌﾟ体" panose="040B0A00000000000000" pitchFamily="50" charset="-128"/>
                <a:ea typeface="HGS創英角ﾎﾟｯﾌﾟ体" panose="040B0A00000000000000" pitchFamily="50" charset="-128"/>
              </a:rPr>
              <a:t>おひさま</a:t>
            </a:r>
            <a:endParaRPr kumimoji="1" lang="en-US" altLang="ja-JP" sz="1100" b="1" dirty="0">
              <a:latin typeface="HGS創英角ﾎﾟｯﾌﾟ体" panose="040B0A00000000000000" pitchFamily="50" charset="-128"/>
              <a:ea typeface="HGS創英角ﾎﾟｯﾌﾟ体" panose="040B0A00000000000000" pitchFamily="50" charset="-128"/>
            </a:endParaRPr>
          </a:p>
        </p:txBody>
      </p:sp>
      <p:sp>
        <p:nvSpPr>
          <p:cNvPr id="78" name="テキスト ボックス 77">
            <a:extLst>
              <a:ext uri="{FF2B5EF4-FFF2-40B4-BE49-F238E27FC236}">
                <a16:creationId xmlns:a16="http://schemas.microsoft.com/office/drawing/2014/main" id="{429DFECA-75D7-E3E4-1360-6C0B2C1C5546}"/>
              </a:ext>
            </a:extLst>
          </p:cNvPr>
          <p:cNvSpPr txBox="1"/>
          <p:nvPr/>
        </p:nvSpPr>
        <p:spPr>
          <a:xfrm>
            <a:off x="3835399" y="6591763"/>
            <a:ext cx="802595" cy="261610"/>
          </a:xfrm>
          <a:prstGeom prst="rect">
            <a:avLst/>
          </a:prstGeom>
          <a:noFill/>
        </p:spPr>
        <p:txBody>
          <a:bodyPr wrap="square" rtlCol="0">
            <a:spAutoFit/>
          </a:bodyPr>
          <a:lstStyle/>
          <a:p>
            <a:r>
              <a:rPr kumimoji="1" lang="ja-JP" altLang="en-US" sz="1100" b="1" dirty="0">
                <a:latin typeface="HGS創英角ﾎﾟｯﾌﾟ体" panose="040B0A00000000000000" pitchFamily="50" charset="-128"/>
                <a:ea typeface="HGS創英角ﾎﾟｯﾌﾟ体" panose="040B0A00000000000000" pitchFamily="50" charset="-128"/>
              </a:rPr>
              <a:t>にこにこ</a:t>
            </a:r>
            <a:endParaRPr kumimoji="1" lang="en-US" altLang="ja-JP" sz="1100" b="1" dirty="0">
              <a:latin typeface="HGS創英角ﾎﾟｯﾌﾟ体" panose="040B0A00000000000000" pitchFamily="50" charset="-128"/>
              <a:ea typeface="HGS創英角ﾎﾟｯﾌﾟ体" panose="040B0A00000000000000" pitchFamily="50" charset="-128"/>
            </a:endParaRPr>
          </a:p>
        </p:txBody>
      </p:sp>
      <p:sp>
        <p:nvSpPr>
          <p:cNvPr id="79" name="テキスト ボックス 78">
            <a:extLst>
              <a:ext uri="{FF2B5EF4-FFF2-40B4-BE49-F238E27FC236}">
                <a16:creationId xmlns:a16="http://schemas.microsoft.com/office/drawing/2014/main" id="{F67CB2E5-026D-DD2B-C335-BBE3067427D8}"/>
              </a:ext>
            </a:extLst>
          </p:cNvPr>
          <p:cNvSpPr txBox="1"/>
          <p:nvPr/>
        </p:nvSpPr>
        <p:spPr>
          <a:xfrm>
            <a:off x="1832115" y="4359097"/>
            <a:ext cx="802595" cy="261610"/>
          </a:xfrm>
          <a:prstGeom prst="rect">
            <a:avLst/>
          </a:prstGeom>
          <a:noFill/>
        </p:spPr>
        <p:txBody>
          <a:bodyPr wrap="square" rtlCol="0">
            <a:spAutoFit/>
          </a:bodyPr>
          <a:lstStyle/>
          <a:p>
            <a:r>
              <a:rPr kumimoji="1" lang="ja-JP" altLang="en-US" sz="1100" b="1" dirty="0">
                <a:latin typeface="HGS創英角ﾎﾟｯﾌﾟ体" panose="040B0A00000000000000" pitchFamily="50" charset="-128"/>
                <a:ea typeface="HGS創英角ﾎﾟｯﾌﾟ体" panose="040B0A00000000000000" pitchFamily="50" charset="-128"/>
              </a:rPr>
              <a:t>なかよし</a:t>
            </a:r>
            <a:endParaRPr kumimoji="1" lang="en-US" altLang="ja-JP" sz="1100" b="1" dirty="0">
              <a:latin typeface="HGS創英角ﾎﾟｯﾌﾟ体" panose="040B0A00000000000000" pitchFamily="50" charset="-128"/>
              <a:ea typeface="HGS創英角ﾎﾟｯﾌﾟ体" panose="040B0A00000000000000" pitchFamily="50" charset="-128"/>
            </a:endParaRPr>
          </a:p>
        </p:txBody>
      </p:sp>
      <p:sp>
        <p:nvSpPr>
          <p:cNvPr id="80" name="テキスト ボックス 79">
            <a:extLst>
              <a:ext uri="{FF2B5EF4-FFF2-40B4-BE49-F238E27FC236}">
                <a16:creationId xmlns:a16="http://schemas.microsoft.com/office/drawing/2014/main" id="{29AFF409-E329-A8DD-3792-65444448A94C}"/>
              </a:ext>
            </a:extLst>
          </p:cNvPr>
          <p:cNvSpPr txBox="1"/>
          <p:nvPr/>
        </p:nvSpPr>
        <p:spPr>
          <a:xfrm>
            <a:off x="1832113" y="6589977"/>
            <a:ext cx="802595" cy="261610"/>
          </a:xfrm>
          <a:prstGeom prst="rect">
            <a:avLst/>
          </a:prstGeom>
          <a:noFill/>
        </p:spPr>
        <p:txBody>
          <a:bodyPr wrap="square" rtlCol="0">
            <a:spAutoFit/>
          </a:bodyPr>
          <a:lstStyle/>
          <a:p>
            <a:r>
              <a:rPr kumimoji="1" lang="ja-JP" altLang="en-US" sz="1100" b="1" dirty="0">
                <a:latin typeface="HGS創英角ﾎﾟｯﾌﾟ体" panose="040B0A00000000000000" pitchFamily="50" charset="-128"/>
                <a:ea typeface="HGS創英角ﾎﾟｯﾌﾟ体" panose="040B0A00000000000000" pitchFamily="50" charset="-128"/>
              </a:rPr>
              <a:t>なかよし</a:t>
            </a:r>
            <a:endParaRPr kumimoji="1" lang="en-US" altLang="ja-JP" sz="1100" b="1" dirty="0">
              <a:latin typeface="HGS創英角ﾎﾟｯﾌﾟ体" panose="040B0A00000000000000" pitchFamily="50" charset="-128"/>
              <a:ea typeface="HGS創英角ﾎﾟｯﾌﾟ体" panose="040B0A00000000000000" pitchFamily="50" charset="-128"/>
            </a:endParaRPr>
          </a:p>
        </p:txBody>
      </p:sp>
      <p:sp>
        <p:nvSpPr>
          <p:cNvPr id="16" name="テキスト ボックス 15">
            <a:extLst>
              <a:ext uri="{FF2B5EF4-FFF2-40B4-BE49-F238E27FC236}">
                <a16:creationId xmlns:a16="http://schemas.microsoft.com/office/drawing/2014/main" id="{14604BE7-20B1-9EAD-2A23-3DD291C6F276}"/>
              </a:ext>
            </a:extLst>
          </p:cNvPr>
          <p:cNvSpPr txBox="1"/>
          <p:nvPr/>
        </p:nvSpPr>
        <p:spPr>
          <a:xfrm>
            <a:off x="2626966" y="4397123"/>
            <a:ext cx="1199544" cy="338554"/>
          </a:xfrm>
          <a:prstGeom prst="rect">
            <a:avLst/>
          </a:prstGeom>
          <a:noFill/>
        </p:spPr>
        <p:txBody>
          <a:bodyPr wrap="square" rtlCol="0">
            <a:spAutoFit/>
          </a:bodyPr>
          <a:lstStyle/>
          <a:p>
            <a:pPr algn="ctr"/>
            <a:r>
              <a:rPr kumimoji="1" lang="ja-JP" altLang="en-US" sz="800" dirty="0">
                <a:latin typeface="HG丸ｺﾞｼｯｸM-PRO" panose="020F0600000000000000" pitchFamily="50" charset="-128"/>
                <a:ea typeface="HG丸ｺﾞｼｯｸM-PRO" panose="020F0600000000000000" pitchFamily="50" charset="-128"/>
              </a:rPr>
              <a:t>のびのびひろば</a:t>
            </a:r>
            <a:endParaRPr kumimoji="1" lang="en-US" altLang="ja-JP" sz="800" dirty="0">
              <a:latin typeface="HG丸ｺﾞｼｯｸM-PRO" panose="020F0600000000000000" pitchFamily="50" charset="-128"/>
              <a:ea typeface="HG丸ｺﾞｼｯｸM-PRO" panose="020F0600000000000000" pitchFamily="50" charset="-128"/>
            </a:endParaRPr>
          </a:p>
          <a:p>
            <a:pPr algn="ctr"/>
            <a:r>
              <a:rPr kumimoji="1" lang="en-US" altLang="ja-JP" sz="800" dirty="0">
                <a:latin typeface="HG丸ｺﾞｼｯｸM-PRO" panose="020F0600000000000000" pitchFamily="50" charset="-128"/>
                <a:ea typeface="HG丸ｺﾞｼｯｸM-PRO" panose="020F0600000000000000" pitchFamily="50" charset="-128"/>
              </a:rPr>
              <a:t>(</a:t>
            </a:r>
            <a:r>
              <a:rPr kumimoji="1" lang="ja-JP" altLang="en-US" sz="800" dirty="0">
                <a:latin typeface="HG丸ｺﾞｼｯｸM-PRO" panose="020F0600000000000000" pitchFamily="50" charset="-128"/>
                <a:ea typeface="HG丸ｺﾞｼｯｸM-PRO" panose="020F0600000000000000" pitchFamily="50" charset="-128"/>
              </a:rPr>
              <a:t>トランポリンの日</a:t>
            </a:r>
            <a:r>
              <a:rPr kumimoji="1" lang="en-US" altLang="ja-JP" sz="800" dirty="0">
                <a:latin typeface="HG丸ｺﾞｼｯｸM-PRO" panose="020F0600000000000000" pitchFamily="50" charset="-128"/>
                <a:ea typeface="HG丸ｺﾞｼｯｸM-PRO" panose="020F0600000000000000" pitchFamily="50" charset="-128"/>
              </a:rPr>
              <a:t>)</a:t>
            </a:r>
          </a:p>
        </p:txBody>
      </p:sp>
      <p:sp>
        <p:nvSpPr>
          <p:cNvPr id="27" name="テキスト ボックス 26">
            <a:extLst>
              <a:ext uri="{FF2B5EF4-FFF2-40B4-BE49-F238E27FC236}">
                <a16:creationId xmlns:a16="http://schemas.microsoft.com/office/drawing/2014/main" id="{FDDC074C-6312-0F7C-4F91-6DD2EC318518}"/>
              </a:ext>
            </a:extLst>
          </p:cNvPr>
          <p:cNvSpPr txBox="1"/>
          <p:nvPr/>
        </p:nvSpPr>
        <p:spPr>
          <a:xfrm>
            <a:off x="1600124" y="4537787"/>
            <a:ext cx="1266575" cy="200055"/>
          </a:xfrm>
          <a:prstGeom prst="rect">
            <a:avLst/>
          </a:prstGeom>
          <a:noFill/>
        </p:spPr>
        <p:txBody>
          <a:bodyPr wrap="square" rtlCol="0">
            <a:spAutoFit/>
          </a:bodyPr>
          <a:lstStyle/>
          <a:p>
            <a:pPr algn="ctr"/>
            <a:r>
              <a:rPr kumimoji="1" lang="ja-JP" altLang="en-US" sz="700" dirty="0">
                <a:latin typeface="HG丸ｺﾞｼｯｸM-PRO" panose="020F0600000000000000" pitchFamily="50" charset="-128"/>
                <a:ea typeface="HG丸ｺﾞｼｯｸM-PRO" panose="020F0600000000000000" pitchFamily="50" charset="-128"/>
              </a:rPr>
              <a:t>のびのびひろば</a:t>
            </a: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図書室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28" name="テキスト ボックス 27">
            <a:extLst>
              <a:ext uri="{FF2B5EF4-FFF2-40B4-BE49-F238E27FC236}">
                <a16:creationId xmlns:a16="http://schemas.microsoft.com/office/drawing/2014/main" id="{2852F6A2-06E0-E9B0-A5D2-E016EC8205C4}"/>
              </a:ext>
            </a:extLst>
          </p:cNvPr>
          <p:cNvSpPr txBox="1"/>
          <p:nvPr/>
        </p:nvSpPr>
        <p:spPr>
          <a:xfrm>
            <a:off x="1600124" y="6766126"/>
            <a:ext cx="1266575" cy="200055"/>
          </a:xfrm>
          <a:prstGeom prst="rect">
            <a:avLst/>
          </a:prstGeom>
          <a:noFill/>
        </p:spPr>
        <p:txBody>
          <a:bodyPr wrap="square" rtlCol="0">
            <a:spAutoFit/>
          </a:bodyPr>
          <a:lstStyle/>
          <a:p>
            <a:pPr algn="ctr"/>
            <a:r>
              <a:rPr kumimoji="1" lang="ja-JP" altLang="en-US" sz="700" dirty="0">
                <a:latin typeface="HG丸ｺﾞｼｯｸM-PRO" panose="020F0600000000000000" pitchFamily="50" charset="-128"/>
                <a:ea typeface="HG丸ｺﾞｼｯｸM-PRO" panose="020F0600000000000000" pitchFamily="50" charset="-128"/>
              </a:rPr>
              <a:t>のびのびひろば</a:t>
            </a: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図書室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31" name="テキスト ボックス 30">
            <a:extLst>
              <a:ext uri="{FF2B5EF4-FFF2-40B4-BE49-F238E27FC236}">
                <a16:creationId xmlns:a16="http://schemas.microsoft.com/office/drawing/2014/main" id="{3148277B-E3A3-A163-DF13-2432CA7A6133}"/>
              </a:ext>
            </a:extLst>
          </p:cNvPr>
          <p:cNvSpPr txBox="1"/>
          <p:nvPr/>
        </p:nvSpPr>
        <p:spPr>
          <a:xfrm>
            <a:off x="4609419" y="4537787"/>
            <a:ext cx="1266575" cy="200055"/>
          </a:xfrm>
          <a:prstGeom prst="rect">
            <a:avLst/>
          </a:prstGeom>
          <a:noFill/>
        </p:spPr>
        <p:txBody>
          <a:bodyPr wrap="square" rtlCol="0">
            <a:spAutoFit/>
          </a:bodyPr>
          <a:lstStyle/>
          <a:p>
            <a:pPr algn="ctr"/>
            <a:r>
              <a:rPr kumimoji="1" lang="ja-JP" altLang="en-US" sz="700" dirty="0">
                <a:latin typeface="HG丸ｺﾞｼｯｸM-PRO" panose="020F0600000000000000" pitchFamily="50" charset="-128"/>
                <a:ea typeface="HG丸ｺﾞｼｯｸM-PRO" panose="020F0600000000000000" pitchFamily="50" charset="-128"/>
              </a:rPr>
              <a:t>のびのびひろば</a:t>
            </a: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図書室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33" name="テキスト ボックス 32">
            <a:extLst>
              <a:ext uri="{FF2B5EF4-FFF2-40B4-BE49-F238E27FC236}">
                <a16:creationId xmlns:a16="http://schemas.microsoft.com/office/drawing/2014/main" id="{03A6092C-4631-D1A1-EC02-624C1AB299A1}"/>
              </a:ext>
            </a:extLst>
          </p:cNvPr>
          <p:cNvSpPr txBox="1"/>
          <p:nvPr/>
        </p:nvSpPr>
        <p:spPr>
          <a:xfrm>
            <a:off x="4628320" y="6756261"/>
            <a:ext cx="1266575" cy="200055"/>
          </a:xfrm>
          <a:prstGeom prst="rect">
            <a:avLst/>
          </a:prstGeom>
          <a:noFill/>
        </p:spPr>
        <p:txBody>
          <a:bodyPr wrap="square" rtlCol="0">
            <a:spAutoFit/>
          </a:bodyPr>
          <a:lstStyle/>
          <a:p>
            <a:pPr algn="ctr"/>
            <a:r>
              <a:rPr kumimoji="1" lang="ja-JP" altLang="en-US" sz="700" dirty="0">
                <a:latin typeface="HG丸ｺﾞｼｯｸM-PRO" panose="020F0600000000000000" pitchFamily="50" charset="-128"/>
                <a:ea typeface="HG丸ｺﾞｼｯｸM-PRO" panose="020F0600000000000000" pitchFamily="50" charset="-128"/>
              </a:rPr>
              <a:t>のびのびひろば</a:t>
            </a: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図書室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34" name="テキスト ボックス 33">
            <a:extLst>
              <a:ext uri="{FF2B5EF4-FFF2-40B4-BE49-F238E27FC236}">
                <a16:creationId xmlns:a16="http://schemas.microsoft.com/office/drawing/2014/main" id="{120ACE91-8A33-3AE8-10A9-88091A241575}"/>
              </a:ext>
            </a:extLst>
          </p:cNvPr>
          <p:cNvSpPr txBox="1"/>
          <p:nvPr/>
        </p:nvSpPr>
        <p:spPr>
          <a:xfrm>
            <a:off x="3619777" y="4566362"/>
            <a:ext cx="1266575" cy="200055"/>
          </a:xfrm>
          <a:prstGeom prst="rect">
            <a:avLst/>
          </a:prstGeom>
          <a:noFill/>
        </p:spPr>
        <p:txBody>
          <a:bodyPr wrap="square" rtlCol="0">
            <a:spAutoFit/>
          </a:bodyPr>
          <a:lstStyle/>
          <a:p>
            <a:pPr algn="ctr"/>
            <a:r>
              <a:rPr kumimoji="1" lang="ja-JP" altLang="en-US" sz="700" dirty="0">
                <a:latin typeface="HG丸ｺﾞｼｯｸM-PRO" panose="020F0600000000000000" pitchFamily="50" charset="-128"/>
                <a:ea typeface="HG丸ｺﾞｼｯｸM-PRO" panose="020F0600000000000000" pitchFamily="50" charset="-128"/>
              </a:rPr>
              <a:t>のびのびひろば</a:t>
            </a: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図書室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35" name="テキスト ボックス 34">
            <a:extLst>
              <a:ext uri="{FF2B5EF4-FFF2-40B4-BE49-F238E27FC236}">
                <a16:creationId xmlns:a16="http://schemas.microsoft.com/office/drawing/2014/main" id="{0ABB9889-B64D-060B-F919-96FA5E7B9352}"/>
              </a:ext>
            </a:extLst>
          </p:cNvPr>
          <p:cNvSpPr txBox="1"/>
          <p:nvPr/>
        </p:nvSpPr>
        <p:spPr>
          <a:xfrm>
            <a:off x="3598572" y="6766114"/>
            <a:ext cx="1266575" cy="200055"/>
          </a:xfrm>
          <a:prstGeom prst="rect">
            <a:avLst/>
          </a:prstGeom>
          <a:noFill/>
        </p:spPr>
        <p:txBody>
          <a:bodyPr wrap="square" rtlCol="0">
            <a:spAutoFit/>
          </a:bodyPr>
          <a:lstStyle/>
          <a:p>
            <a:pPr algn="ctr"/>
            <a:r>
              <a:rPr kumimoji="1" lang="ja-JP" altLang="en-US" sz="700" dirty="0">
                <a:latin typeface="HG丸ｺﾞｼｯｸM-PRO" panose="020F0600000000000000" pitchFamily="50" charset="-128"/>
                <a:ea typeface="HG丸ｺﾞｼｯｸM-PRO" panose="020F0600000000000000" pitchFamily="50" charset="-128"/>
              </a:rPr>
              <a:t>のびのびひろば</a:t>
            </a: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図書室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37" name="テキスト ボックス 36">
            <a:extLst>
              <a:ext uri="{FF2B5EF4-FFF2-40B4-BE49-F238E27FC236}">
                <a16:creationId xmlns:a16="http://schemas.microsoft.com/office/drawing/2014/main" id="{0693D18D-19AB-FA0F-8620-752ED27CD332}"/>
              </a:ext>
            </a:extLst>
          </p:cNvPr>
          <p:cNvSpPr txBox="1"/>
          <p:nvPr/>
        </p:nvSpPr>
        <p:spPr>
          <a:xfrm>
            <a:off x="3608310" y="3450715"/>
            <a:ext cx="1266575" cy="200055"/>
          </a:xfrm>
          <a:prstGeom prst="rect">
            <a:avLst/>
          </a:prstGeom>
          <a:noFill/>
        </p:spPr>
        <p:txBody>
          <a:bodyPr wrap="square" rtlCol="0">
            <a:spAutoFit/>
          </a:bodyPr>
          <a:lstStyle/>
          <a:p>
            <a:pPr algn="ctr"/>
            <a:r>
              <a:rPr kumimoji="1" lang="ja-JP" altLang="en-US" sz="700" dirty="0">
                <a:latin typeface="HG丸ｺﾞｼｯｸM-PRO" panose="020F0600000000000000" pitchFamily="50" charset="-128"/>
                <a:ea typeface="HG丸ｺﾞｼｯｸM-PRO" panose="020F0600000000000000" pitchFamily="50" charset="-128"/>
              </a:rPr>
              <a:t>のびのびひろば</a:t>
            </a: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図書室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38" name="テキスト ボックス 37">
            <a:extLst>
              <a:ext uri="{FF2B5EF4-FFF2-40B4-BE49-F238E27FC236}">
                <a16:creationId xmlns:a16="http://schemas.microsoft.com/office/drawing/2014/main" id="{ACD9D0D5-F6ED-F0F4-FF09-AEA394B3DC1D}"/>
              </a:ext>
            </a:extLst>
          </p:cNvPr>
          <p:cNvSpPr txBox="1"/>
          <p:nvPr/>
        </p:nvSpPr>
        <p:spPr>
          <a:xfrm>
            <a:off x="3603409" y="2366227"/>
            <a:ext cx="1266575" cy="200055"/>
          </a:xfrm>
          <a:prstGeom prst="rect">
            <a:avLst/>
          </a:prstGeom>
          <a:noFill/>
        </p:spPr>
        <p:txBody>
          <a:bodyPr wrap="square" rtlCol="0">
            <a:spAutoFit/>
          </a:bodyPr>
          <a:lstStyle/>
          <a:p>
            <a:pPr algn="ctr"/>
            <a:r>
              <a:rPr kumimoji="1" lang="ja-JP" altLang="en-US" sz="700" dirty="0">
                <a:latin typeface="HG丸ｺﾞｼｯｸM-PRO" panose="020F0600000000000000" pitchFamily="50" charset="-128"/>
                <a:ea typeface="HG丸ｺﾞｼｯｸM-PRO" panose="020F0600000000000000" pitchFamily="50" charset="-128"/>
              </a:rPr>
              <a:t>のびのびひろば</a:t>
            </a: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図書室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39" name="テキスト ボックス 38">
            <a:extLst>
              <a:ext uri="{FF2B5EF4-FFF2-40B4-BE49-F238E27FC236}">
                <a16:creationId xmlns:a16="http://schemas.microsoft.com/office/drawing/2014/main" id="{0C53B833-8C2E-C246-B4FA-E5835F6B9CDC}"/>
              </a:ext>
            </a:extLst>
          </p:cNvPr>
          <p:cNvSpPr txBox="1"/>
          <p:nvPr/>
        </p:nvSpPr>
        <p:spPr>
          <a:xfrm>
            <a:off x="4628320" y="2355933"/>
            <a:ext cx="1266575" cy="200055"/>
          </a:xfrm>
          <a:prstGeom prst="rect">
            <a:avLst/>
          </a:prstGeom>
          <a:noFill/>
        </p:spPr>
        <p:txBody>
          <a:bodyPr wrap="square" rtlCol="0">
            <a:spAutoFit/>
          </a:bodyPr>
          <a:lstStyle/>
          <a:p>
            <a:pPr algn="ctr"/>
            <a:r>
              <a:rPr kumimoji="1" lang="ja-JP" altLang="en-US" sz="700" dirty="0">
                <a:latin typeface="HG丸ｺﾞｼｯｸM-PRO" panose="020F0600000000000000" pitchFamily="50" charset="-128"/>
                <a:ea typeface="HG丸ｺﾞｼｯｸM-PRO" panose="020F0600000000000000" pitchFamily="50" charset="-128"/>
              </a:rPr>
              <a:t>のびのびひろば</a:t>
            </a: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図書室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40" name="テキスト ボックス 39">
            <a:extLst>
              <a:ext uri="{FF2B5EF4-FFF2-40B4-BE49-F238E27FC236}">
                <a16:creationId xmlns:a16="http://schemas.microsoft.com/office/drawing/2014/main" id="{D07B5FB6-4DF1-6FFF-77AF-0DB83DAC4D46}"/>
              </a:ext>
            </a:extLst>
          </p:cNvPr>
          <p:cNvSpPr txBox="1"/>
          <p:nvPr/>
        </p:nvSpPr>
        <p:spPr>
          <a:xfrm>
            <a:off x="4637994" y="3443561"/>
            <a:ext cx="1266575" cy="200055"/>
          </a:xfrm>
          <a:prstGeom prst="rect">
            <a:avLst/>
          </a:prstGeom>
          <a:noFill/>
        </p:spPr>
        <p:txBody>
          <a:bodyPr wrap="square" rtlCol="0">
            <a:spAutoFit/>
          </a:bodyPr>
          <a:lstStyle/>
          <a:p>
            <a:pPr algn="ctr"/>
            <a:r>
              <a:rPr kumimoji="1" lang="ja-JP" altLang="en-US" sz="700" dirty="0">
                <a:latin typeface="HG丸ｺﾞｼｯｸM-PRO" panose="020F0600000000000000" pitchFamily="50" charset="-128"/>
                <a:ea typeface="HG丸ｺﾞｼｯｸM-PRO" panose="020F0600000000000000" pitchFamily="50" charset="-128"/>
              </a:rPr>
              <a:t>のびのびひろば</a:t>
            </a: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図書室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41" name="テキスト ボックス 40">
            <a:extLst>
              <a:ext uri="{FF2B5EF4-FFF2-40B4-BE49-F238E27FC236}">
                <a16:creationId xmlns:a16="http://schemas.microsoft.com/office/drawing/2014/main" id="{8B080450-F306-41CE-1B8D-24FAF22336D5}"/>
              </a:ext>
            </a:extLst>
          </p:cNvPr>
          <p:cNvSpPr txBox="1"/>
          <p:nvPr/>
        </p:nvSpPr>
        <p:spPr>
          <a:xfrm>
            <a:off x="5748801" y="2375909"/>
            <a:ext cx="1118912" cy="792525"/>
          </a:xfrm>
          <a:prstGeom prst="rect">
            <a:avLst/>
          </a:prstGeom>
          <a:noFill/>
        </p:spPr>
        <p:txBody>
          <a:bodyPr wrap="square" rtlCol="0">
            <a:spAutoFit/>
          </a:bodyPr>
          <a:lstStyle/>
          <a:p>
            <a:pPr algn="ctr"/>
            <a:r>
              <a:rPr kumimoji="1" lang="ja-JP" altLang="en-US" sz="1050" dirty="0">
                <a:latin typeface="HG丸ｺﾞｼｯｸM-PRO" panose="020F0600000000000000" pitchFamily="50" charset="-128"/>
                <a:ea typeface="HG丸ｺﾞｼｯｸM-PRO" panose="020F0600000000000000" pitchFamily="50" charset="-128"/>
              </a:rPr>
              <a:t>憲法記念日</a:t>
            </a:r>
            <a:endParaRPr kumimoji="1" lang="en-US" altLang="ja-JP" sz="1050" dirty="0">
              <a:latin typeface="HG丸ｺﾞｼｯｸM-PRO" panose="020F0600000000000000" pitchFamily="50" charset="-128"/>
              <a:ea typeface="HG丸ｺﾞｼｯｸM-PRO" panose="020F0600000000000000" pitchFamily="50" charset="-128"/>
            </a:endParaRPr>
          </a:p>
          <a:p>
            <a:pPr algn="ctr"/>
            <a:r>
              <a:rPr kumimoji="1" lang="en-US" altLang="ja-JP" sz="1050" dirty="0">
                <a:latin typeface="HG丸ｺﾞｼｯｸM-PRO" panose="020F0600000000000000" pitchFamily="50" charset="-128"/>
                <a:ea typeface="HG丸ｺﾞｼｯｸM-PRO" panose="020F0600000000000000" pitchFamily="50" charset="-128"/>
              </a:rPr>
              <a:t>(</a:t>
            </a:r>
            <a:r>
              <a:rPr kumimoji="1" lang="ja-JP" altLang="en-US" sz="1050" dirty="0">
                <a:latin typeface="HG丸ｺﾞｼｯｸM-PRO" panose="020F0600000000000000" pitchFamily="50" charset="-128"/>
                <a:ea typeface="HG丸ｺﾞｼｯｸM-PRO" panose="020F0600000000000000" pitchFamily="50" charset="-128"/>
              </a:rPr>
              <a:t>閉館</a:t>
            </a:r>
            <a:r>
              <a:rPr kumimoji="1" lang="en-US" altLang="ja-JP" sz="1050" dirty="0">
                <a:latin typeface="HG丸ｺﾞｼｯｸM-PRO" panose="020F0600000000000000" pitchFamily="50" charset="-128"/>
                <a:ea typeface="HG丸ｺﾞｼｯｸM-PRO" panose="020F0600000000000000" pitchFamily="50" charset="-128"/>
              </a:rPr>
              <a:t>)</a:t>
            </a:r>
          </a:p>
          <a:p>
            <a:pPr algn="ctr"/>
            <a:r>
              <a:rPr kumimoji="1" lang="ja-JP" altLang="en-US" sz="1050" dirty="0">
                <a:latin typeface="HG丸ｺﾞｼｯｸM-PRO" panose="020F0600000000000000" pitchFamily="50" charset="-128"/>
                <a:ea typeface="HG丸ｺﾞｼｯｸM-PRO" panose="020F0600000000000000" pitchFamily="50" charset="-128"/>
              </a:rPr>
              <a:t> 　</a:t>
            </a:r>
            <a:endParaRPr kumimoji="1" lang="en-US" altLang="ja-JP" sz="1050" dirty="0">
              <a:latin typeface="HG丸ｺﾞｼｯｸM-PRO" panose="020F0600000000000000" pitchFamily="50" charset="-128"/>
              <a:ea typeface="HG丸ｺﾞｼｯｸM-PRO" panose="020F0600000000000000" pitchFamily="50" charset="-128"/>
            </a:endParaRPr>
          </a:p>
          <a:p>
            <a:pPr algn="ctr"/>
            <a:endParaRPr kumimoji="1" lang="en-US" altLang="ja-JP" sz="1400" dirty="0">
              <a:latin typeface="HG丸ｺﾞｼｯｸM-PRO" panose="020F0600000000000000" pitchFamily="50" charset="-128"/>
              <a:ea typeface="HG丸ｺﾞｼｯｸM-PRO" panose="020F0600000000000000" pitchFamily="50" charset="-128"/>
            </a:endParaRPr>
          </a:p>
        </p:txBody>
      </p:sp>
      <p:sp>
        <p:nvSpPr>
          <p:cNvPr id="42" name="テキスト ボックス 41">
            <a:extLst>
              <a:ext uri="{FF2B5EF4-FFF2-40B4-BE49-F238E27FC236}">
                <a16:creationId xmlns:a16="http://schemas.microsoft.com/office/drawing/2014/main" id="{E8F95131-6A09-A79D-1B7D-060477E23ECA}"/>
              </a:ext>
            </a:extLst>
          </p:cNvPr>
          <p:cNvSpPr txBox="1"/>
          <p:nvPr/>
        </p:nvSpPr>
        <p:spPr>
          <a:xfrm>
            <a:off x="5844564" y="3713711"/>
            <a:ext cx="889286" cy="292388"/>
          </a:xfrm>
          <a:prstGeom prst="rect">
            <a:avLst/>
          </a:prstGeom>
          <a:noFill/>
        </p:spPr>
        <p:txBody>
          <a:bodyPr wrap="square" rtlCol="0">
            <a:spAutoFit/>
          </a:bodyPr>
          <a:lstStyle/>
          <a:p>
            <a:pPr algn="ctr"/>
            <a:r>
              <a:rPr kumimoji="1" lang="ja-JP" altLang="en-US" sz="1300" dirty="0">
                <a:latin typeface="HG丸ｺﾞｼｯｸM-PRO" panose="020F0600000000000000" pitchFamily="50" charset="-128"/>
                <a:ea typeface="HG丸ｺﾞｼｯｸM-PRO" panose="020F0600000000000000" pitchFamily="50" charset="-128"/>
                <a:cs typeface="Calibri" panose="020F0502020204030204" pitchFamily="34" charset="0"/>
              </a:rPr>
              <a:t>野球</a:t>
            </a:r>
            <a:r>
              <a:rPr kumimoji="1" lang="ja-JP" altLang="en-US" sz="1200" dirty="0">
                <a:latin typeface="HG丸ｺﾞｼｯｸM-PRO" panose="020F0600000000000000" pitchFamily="50" charset="-128"/>
                <a:ea typeface="HG丸ｺﾞｼｯｸM-PRO" panose="020F0600000000000000" pitchFamily="50" charset="-128"/>
                <a:cs typeface="Calibri" panose="020F0502020204030204" pitchFamily="34" charset="0"/>
              </a:rPr>
              <a:t>教室</a:t>
            </a:r>
            <a:r>
              <a:rPr kumimoji="1" lang="ja-JP" altLang="en-US" sz="1300" dirty="0">
                <a:latin typeface="HG丸ｺﾞｼｯｸM-PRO" panose="020F0600000000000000" pitchFamily="50" charset="-128"/>
                <a:ea typeface="HG丸ｺﾞｼｯｸM-PRO" panose="020F0600000000000000" pitchFamily="50" charset="-128"/>
                <a:cs typeface="Calibri" panose="020F0502020204030204" pitchFamily="34" charset="0"/>
              </a:rPr>
              <a:t>　</a:t>
            </a:r>
            <a:endParaRPr kumimoji="1" lang="en-US" altLang="ja-JP" sz="1300" dirty="0">
              <a:latin typeface="HG丸ｺﾞｼｯｸM-PRO" panose="020F0600000000000000" pitchFamily="50" charset="-128"/>
              <a:ea typeface="HG丸ｺﾞｼｯｸM-PRO" panose="020F0600000000000000" pitchFamily="50" charset="-128"/>
              <a:cs typeface="Calibri" panose="020F0502020204030204" pitchFamily="34" charset="0"/>
            </a:endParaRPr>
          </a:p>
        </p:txBody>
      </p:sp>
      <p:sp>
        <p:nvSpPr>
          <p:cNvPr id="43" name="テキスト ボックス 42">
            <a:extLst>
              <a:ext uri="{FF2B5EF4-FFF2-40B4-BE49-F238E27FC236}">
                <a16:creationId xmlns:a16="http://schemas.microsoft.com/office/drawing/2014/main" id="{C26B0BB3-77DE-858F-576F-4401334B2CAB}"/>
              </a:ext>
            </a:extLst>
          </p:cNvPr>
          <p:cNvSpPr txBox="1"/>
          <p:nvPr/>
        </p:nvSpPr>
        <p:spPr>
          <a:xfrm>
            <a:off x="1652223" y="4908480"/>
            <a:ext cx="1262427" cy="353943"/>
          </a:xfrm>
          <a:prstGeom prst="rect">
            <a:avLst/>
          </a:prstGeom>
          <a:noFill/>
        </p:spPr>
        <p:txBody>
          <a:bodyPr wrap="square" rtlCol="0">
            <a:spAutoFit/>
          </a:bodyPr>
          <a:lstStyle/>
          <a:p>
            <a:r>
              <a:rPr kumimoji="1" lang="ja-JP" altLang="en-US" sz="900" dirty="0">
                <a:latin typeface="HG丸ｺﾞｼｯｸM-PRO" panose="020F0600000000000000" pitchFamily="50" charset="-128"/>
                <a:ea typeface="HG丸ｺﾞｼｯｸM-PRO" panose="020F0600000000000000" pitchFamily="50" charset="-128"/>
              </a:rPr>
              <a:t>トランポリンの日　</a:t>
            </a:r>
            <a:endParaRPr kumimoji="1" lang="en-US" altLang="ja-JP" sz="900" dirty="0">
              <a:latin typeface="HG丸ｺﾞｼｯｸM-PRO" panose="020F0600000000000000" pitchFamily="50" charset="-128"/>
              <a:ea typeface="HG丸ｺﾞｼｯｸM-PRO" panose="020F0600000000000000" pitchFamily="50" charset="-128"/>
            </a:endParaRPr>
          </a:p>
          <a:p>
            <a:r>
              <a:rPr kumimoji="1" lang="ja-JP" altLang="en-US" sz="800" dirty="0">
                <a:latin typeface="HG丸ｺﾞｼｯｸM-PRO" panose="020F0600000000000000" pitchFamily="50" charset="-128"/>
                <a:ea typeface="HG丸ｺﾞｼｯｸM-PRO" panose="020F0600000000000000" pitchFamily="50" charset="-128"/>
              </a:rPr>
              <a:t>　　</a:t>
            </a:r>
            <a:r>
              <a:rPr kumimoji="1" lang="en-US" altLang="ja-JP" sz="800" dirty="0">
                <a:latin typeface="HG丸ｺﾞｼｯｸM-PRO" panose="020F0600000000000000" pitchFamily="50" charset="-128"/>
                <a:ea typeface="HG丸ｺﾞｼｯｸM-PRO" panose="020F0600000000000000" pitchFamily="50" charset="-128"/>
              </a:rPr>
              <a:t>(2</a:t>
            </a:r>
            <a:r>
              <a:rPr kumimoji="1" lang="ja-JP" altLang="en-US" sz="800" dirty="0">
                <a:latin typeface="HG丸ｺﾞｼｯｸM-PRO" panose="020F0600000000000000" pitchFamily="50" charset="-128"/>
                <a:ea typeface="HG丸ｺﾞｼｯｸM-PRO" panose="020F0600000000000000" pitchFamily="50" charset="-128"/>
              </a:rPr>
              <a:t>年生以上</a:t>
            </a:r>
            <a:r>
              <a:rPr kumimoji="1" lang="en-US" altLang="ja-JP" sz="800" dirty="0">
                <a:latin typeface="HG丸ｺﾞｼｯｸM-PRO" panose="020F0600000000000000" pitchFamily="50" charset="-128"/>
                <a:ea typeface="HG丸ｺﾞｼｯｸM-PRO" panose="020F0600000000000000" pitchFamily="50" charset="-128"/>
              </a:rPr>
              <a:t>)</a:t>
            </a:r>
          </a:p>
        </p:txBody>
      </p:sp>
      <p:sp>
        <p:nvSpPr>
          <p:cNvPr id="52" name="テキスト ボックス 51">
            <a:extLst>
              <a:ext uri="{FF2B5EF4-FFF2-40B4-BE49-F238E27FC236}">
                <a16:creationId xmlns:a16="http://schemas.microsoft.com/office/drawing/2014/main" id="{3FD342DD-5456-8E29-0260-BD113150CE6E}"/>
              </a:ext>
            </a:extLst>
          </p:cNvPr>
          <p:cNvSpPr txBox="1"/>
          <p:nvPr/>
        </p:nvSpPr>
        <p:spPr>
          <a:xfrm>
            <a:off x="2689004" y="4908479"/>
            <a:ext cx="1129917" cy="353943"/>
          </a:xfrm>
          <a:prstGeom prst="rect">
            <a:avLst/>
          </a:prstGeom>
          <a:noFill/>
        </p:spPr>
        <p:txBody>
          <a:bodyPr wrap="square" rtlCol="0">
            <a:spAutoFit/>
          </a:bodyPr>
          <a:lstStyle/>
          <a:p>
            <a:r>
              <a:rPr kumimoji="1" lang="ja-JP" altLang="en-US" sz="900" dirty="0">
                <a:latin typeface="HG丸ｺﾞｼｯｸM-PRO" panose="020F0600000000000000" pitchFamily="50" charset="-128"/>
                <a:ea typeface="HG丸ｺﾞｼｯｸM-PRO" panose="020F0600000000000000" pitchFamily="50" charset="-128"/>
              </a:rPr>
              <a:t>トランポリンの日　</a:t>
            </a:r>
            <a:endParaRPr kumimoji="1" lang="en-US" altLang="ja-JP" sz="900" dirty="0">
              <a:latin typeface="HG丸ｺﾞｼｯｸM-PRO" panose="020F0600000000000000" pitchFamily="50" charset="-128"/>
              <a:ea typeface="HG丸ｺﾞｼｯｸM-PRO" panose="020F0600000000000000" pitchFamily="50" charset="-128"/>
            </a:endParaRPr>
          </a:p>
          <a:p>
            <a:pPr algn="ctr"/>
            <a:r>
              <a:rPr kumimoji="1" lang="en-US" altLang="ja-JP" sz="800" dirty="0">
                <a:latin typeface="HG丸ｺﾞｼｯｸM-PRO" panose="020F0600000000000000" pitchFamily="50" charset="-128"/>
                <a:ea typeface="HG丸ｺﾞｼｯｸM-PRO" panose="020F0600000000000000" pitchFamily="50" charset="-128"/>
              </a:rPr>
              <a:t>(</a:t>
            </a:r>
            <a:r>
              <a:rPr kumimoji="1" lang="ja-JP" altLang="en-US" sz="800" dirty="0">
                <a:latin typeface="HG丸ｺﾞｼｯｸM-PRO" panose="020F0600000000000000" pitchFamily="50" charset="-128"/>
                <a:ea typeface="HG丸ｺﾞｼｯｸM-PRO" panose="020F0600000000000000" pitchFamily="50" charset="-128"/>
              </a:rPr>
              <a:t>１年生</a:t>
            </a:r>
            <a:r>
              <a:rPr kumimoji="1" lang="en-US" altLang="ja-JP" sz="800" dirty="0">
                <a:latin typeface="HG丸ｺﾞｼｯｸM-PRO" panose="020F0600000000000000" pitchFamily="50" charset="-128"/>
                <a:ea typeface="HG丸ｺﾞｼｯｸM-PRO" panose="020F0600000000000000" pitchFamily="50" charset="-128"/>
              </a:rPr>
              <a:t>)</a:t>
            </a:r>
          </a:p>
        </p:txBody>
      </p:sp>
      <p:sp>
        <p:nvSpPr>
          <p:cNvPr id="55" name="テキスト ボックス 54">
            <a:extLst>
              <a:ext uri="{FF2B5EF4-FFF2-40B4-BE49-F238E27FC236}">
                <a16:creationId xmlns:a16="http://schemas.microsoft.com/office/drawing/2014/main" id="{6468D76C-566E-66DC-08C9-3885EFD29870}"/>
              </a:ext>
            </a:extLst>
          </p:cNvPr>
          <p:cNvSpPr txBox="1"/>
          <p:nvPr/>
        </p:nvSpPr>
        <p:spPr>
          <a:xfrm>
            <a:off x="2669581" y="5487053"/>
            <a:ext cx="1129917" cy="400110"/>
          </a:xfrm>
          <a:prstGeom prst="rect">
            <a:avLst/>
          </a:prstGeom>
          <a:noFill/>
        </p:spPr>
        <p:txBody>
          <a:bodyPr wrap="square" rtlCol="0">
            <a:spAutoFit/>
          </a:bodyPr>
          <a:lstStyle/>
          <a:p>
            <a:pPr algn="ctr"/>
            <a:r>
              <a:rPr kumimoji="1" lang="ja-JP" altLang="en-US" sz="1000" dirty="0">
                <a:latin typeface="HG丸ｺﾞｼｯｸM-PRO" panose="020F0600000000000000" pitchFamily="50" charset="-128"/>
                <a:ea typeface="HG丸ｺﾞｼｯｸM-PRO" panose="020F0600000000000000" pitchFamily="50" charset="-128"/>
              </a:rPr>
              <a:t>たう♪たう♪</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ja-JP" altLang="en-US" sz="1000" dirty="0">
                <a:latin typeface="HG丸ｺﾞｼｯｸM-PRO" panose="020F0600000000000000" pitchFamily="50" charset="-128"/>
                <a:ea typeface="HG丸ｺﾞｼｯｸM-PRO" panose="020F0600000000000000" pitchFamily="50" charset="-128"/>
              </a:rPr>
              <a:t>ファミリー♪</a:t>
            </a:r>
            <a:endParaRPr kumimoji="1" lang="en-US" altLang="ja-JP" sz="1000" dirty="0">
              <a:latin typeface="HG丸ｺﾞｼｯｸM-PRO" panose="020F0600000000000000" pitchFamily="50" charset="-128"/>
              <a:ea typeface="HG丸ｺﾞｼｯｸM-PRO" panose="020F0600000000000000" pitchFamily="50" charset="-128"/>
            </a:endParaRPr>
          </a:p>
        </p:txBody>
      </p:sp>
      <p:sp>
        <p:nvSpPr>
          <p:cNvPr id="51" name="テキスト ボックス 50">
            <a:extLst>
              <a:ext uri="{FF2B5EF4-FFF2-40B4-BE49-F238E27FC236}">
                <a16:creationId xmlns:a16="http://schemas.microsoft.com/office/drawing/2014/main" id="{E9CF8B66-C787-D4F3-3C6C-0CF22B3401A4}"/>
              </a:ext>
            </a:extLst>
          </p:cNvPr>
          <p:cNvSpPr txBox="1"/>
          <p:nvPr/>
        </p:nvSpPr>
        <p:spPr>
          <a:xfrm>
            <a:off x="666173" y="5503634"/>
            <a:ext cx="1076895" cy="353943"/>
          </a:xfrm>
          <a:prstGeom prst="rect">
            <a:avLst/>
          </a:prstGeom>
          <a:noFill/>
        </p:spPr>
        <p:txBody>
          <a:bodyPr wrap="square" rtlCol="0">
            <a:spAutoFit/>
          </a:bodyPr>
          <a:lstStyle/>
          <a:p>
            <a:pPr algn="ctr"/>
            <a:r>
              <a:rPr kumimoji="1" lang="ja-JP" altLang="en-US" sz="1000" dirty="0">
                <a:latin typeface="HG丸ｺﾞｼｯｸM-PRO" panose="020F0600000000000000" pitchFamily="50" charset="-128"/>
                <a:ea typeface="HG丸ｺﾞｼｯｸM-PRO" panose="020F0600000000000000" pitchFamily="50" charset="-128"/>
              </a:rPr>
              <a:t>のびのびひろば</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遊戯室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56" name="テキスト ボックス 55">
            <a:extLst>
              <a:ext uri="{FF2B5EF4-FFF2-40B4-BE49-F238E27FC236}">
                <a16:creationId xmlns:a16="http://schemas.microsoft.com/office/drawing/2014/main" id="{178435B2-B5A5-4FF1-6E2F-90BCEE42E7CE}"/>
              </a:ext>
            </a:extLst>
          </p:cNvPr>
          <p:cNvSpPr txBox="1"/>
          <p:nvPr/>
        </p:nvSpPr>
        <p:spPr>
          <a:xfrm>
            <a:off x="685138" y="4372132"/>
            <a:ext cx="1076895" cy="353943"/>
          </a:xfrm>
          <a:prstGeom prst="rect">
            <a:avLst/>
          </a:prstGeom>
          <a:noFill/>
        </p:spPr>
        <p:txBody>
          <a:bodyPr wrap="square" rtlCol="0">
            <a:spAutoFit/>
          </a:bodyPr>
          <a:lstStyle/>
          <a:p>
            <a:pPr algn="ctr"/>
            <a:r>
              <a:rPr kumimoji="1" lang="ja-JP" altLang="en-US" sz="1000" dirty="0">
                <a:latin typeface="HG丸ｺﾞｼｯｸM-PRO" panose="020F0600000000000000" pitchFamily="50" charset="-128"/>
                <a:ea typeface="HG丸ｺﾞｼｯｸM-PRO" panose="020F0600000000000000" pitchFamily="50" charset="-128"/>
              </a:rPr>
              <a:t>のびのびひろば</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遊戯室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57" name="テキスト ボックス 56">
            <a:extLst>
              <a:ext uri="{FF2B5EF4-FFF2-40B4-BE49-F238E27FC236}">
                <a16:creationId xmlns:a16="http://schemas.microsoft.com/office/drawing/2014/main" id="{FCF52F2E-6BAE-E24A-0FD5-20CBA8ADD5CE}"/>
              </a:ext>
            </a:extLst>
          </p:cNvPr>
          <p:cNvSpPr txBox="1"/>
          <p:nvPr/>
        </p:nvSpPr>
        <p:spPr>
          <a:xfrm>
            <a:off x="2696091" y="3247732"/>
            <a:ext cx="1076895" cy="353943"/>
          </a:xfrm>
          <a:prstGeom prst="rect">
            <a:avLst/>
          </a:prstGeom>
          <a:noFill/>
        </p:spPr>
        <p:txBody>
          <a:bodyPr wrap="square" rtlCol="0">
            <a:spAutoFit/>
          </a:bodyPr>
          <a:lstStyle/>
          <a:p>
            <a:pPr algn="ctr"/>
            <a:r>
              <a:rPr kumimoji="1" lang="ja-JP" altLang="en-US" sz="1000" dirty="0">
                <a:latin typeface="HG丸ｺﾞｼｯｸM-PRO" panose="020F0600000000000000" pitchFamily="50" charset="-128"/>
                <a:ea typeface="HG丸ｺﾞｼｯｸM-PRO" panose="020F0600000000000000" pitchFamily="50" charset="-128"/>
              </a:rPr>
              <a:t>のびのびひろば</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遊戯室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67" name="テキスト ボックス 66">
            <a:extLst>
              <a:ext uri="{FF2B5EF4-FFF2-40B4-BE49-F238E27FC236}">
                <a16:creationId xmlns:a16="http://schemas.microsoft.com/office/drawing/2014/main" id="{9FA86EA3-20D3-5435-A2E9-E337663CE0EC}"/>
              </a:ext>
            </a:extLst>
          </p:cNvPr>
          <p:cNvSpPr txBox="1"/>
          <p:nvPr/>
        </p:nvSpPr>
        <p:spPr>
          <a:xfrm>
            <a:off x="655140" y="6578899"/>
            <a:ext cx="1076895" cy="353943"/>
          </a:xfrm>
          <a:prstGeom prst="rect">
            <a:avLst/>
          </a:prstGeom>
          <a:noFill/>
        </p:spPr>
        <p:txBody>
          <a:bodyPr wrap="square" rtlCol="0">
            <a:spAutoFit/>
          </a:bodyPr>
          <a:lstStyle/>
          <a:p>
            <a:pPr algn="ctr"/>
            <a:r>
              <a:rPr kumimoji="1" lang="ja-JP" altLang="en-US" sz="1000" dirty="0">
                <a:latin typeface="HG丸ｺﾞｼｯｸM-PRO" panose="020F0600000000000000" pitchFamily="50" charset="-128"/>
                <a:ea typeface="HG丸ｺﾞｼｯｸM-PRO" panose="020F0600000000000000" pitchFamily="50" charset="-128"/>
              </a:rPr>
              <a:t>のびのびひろば</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遊戯室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82" name="テキスト ボックス 81">
            <a:extLst>
              <a:ext uri="{FF2B5EF4-FFF2-40B4-BE49-F238E27FC236}">
                <a16:creationId xmlns:a16="http://schemas.microsoft.com/office/drawing/2014/main" id="{CF9BA91C-48A7-5312-C690-0B5A9B95F41D}"/>
              </a:ext>
            </a:extLst>
          </p:cNvPr>
          <p:cNvSpPr txBox="1"/>
          <p:nvPr/>
        </p:nvSpPr>
        <p:spPr>
          <a:xfrm>
            <a:off x="3642518" y="3991361"/>
            <a:ext cx="3336813" cy="246221"/>
          </a:xfrm>
          <a:prstGeom prst="rect">
            <a:avLst/>
          </a:prstGeom>
          <a:noFill/>
        </p:spPr>
        <p:txBody>
          <a:bodyPr wrap="square" rtlCol="0">
            <a:spAutoFit/>
          </a:bodyPr>
          <a:lstStyle/>
          <a:p>
            <a:pPr algn="ctr"/>
            <a:r>
              <a:rPr kumimoji="1" lang="ja-JP" altLang="en-US" sz="1000" dirty="0">
                <a:latin typeface="HG丸ｺﾞｼｯｸM-PRO" panose="020F0600000000000000" pitchFamily="50" charset="-128"/>
                <a:ea typeface="HG丸ｺﾞｼｯｸM-PRO" panose="020F0600000000000000" pitchFamily="50" charset="-128"/>
              </a:rPr>
              <a:t>けん玉週間　　　　　　　　　　　（～</a:t>
            </a:r>
            <a:r>
              <a:rPr kumimoji="1" lang="en-US" altLang="ja-JP" sz="1000" dirty="0">
                <a:latin typeface="HG丸ｺﾞｼｯｸM-PRO" panose="020F0600000000000000" pitchFamily="50" charset="-128"/>
                <a:ea typeface="HG丸ｺﾞｼｯｸM-PRO" panose="020F0600000000000000" pitchFamily="50" charset="-128"/>
              </a:rPr>
              <a:t>14</a:t>
            </a:r>
            <a:r>
              <a:rPr kumimoji="1" lang="ja-JP" altLang="en-US" sz="1000" dirty="0">
                <a:latin typeface="HG丸ｺﾞｼｯｸM-PRO" panose="020F0600000000000000" pitchFamily="50" charset="-128"/>
                <a:ea typeface="HG丸ｺﾞｼｯｸM-PRO" panose="020F0600000000000000" pitchFamily="50" charset="-128"/>
              </a:rPr>
              <a:t>日まで）</a:t>
            </a:r>
            <a:endParaRPr kumimoji="1" lang="en-US" altLang="ja-JP" sz="1000" dirty="0">
              <a:latin typeface="HG丸ｺﾞｼｯｸM-PRO" panose="020F0600000000000000" pitchFamily="50" charset="-128"/>
              <a:ea typeface="HG丸ｺﾞｼｯｸM-PRO" panose="020F0600000000000000" pitchFamily="50" charset="-128"/>
            </a:endParaRPr>
          </a:p>
        </p:txBody>
      </p:sp>
      <p:cxnSp>
        <p:nvCxnSpPr>
          <p:cNvPr id="83" name="直線矢印コネクタ 82">
            <a:extLst>
              <a:ext uri="{FF2B5EF4-FFF2-40B4-BE49-F238E27FC236}">
                <a16:creationId xmlns:a16="http://schemas.microsoft.com/office/drawing/2014/main" id="{083DBCD9-0370-848C-3196-479EFF583584}"/>
              </a:ext>
            </a:extLst>
          </p:cNvPr>
          <p:cNvCxnSpPr>
            <a:cxnSpLocks/>
          </p:cNvCxnSpPr>
          <p:nvPr/>
        </p:nvCxnSpPr>
        <p:spPr>
          <a:xfrm>
            <a:off x="4519344" y="4131310"/>
            <a:ext cx="13852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7" name="テキスト ボックス 86">
            <a:extLst>
              <a:ext uri="{FF2B5EF4-FFF2-40B4-BE49-F238E27FC236}">
                <a16:creationId xmlns:a16="http://schemas.microsoft.com/office/drawing/2014/main" id="{FB9B0391-544F-C1B8-6905-969D04116EA7}"/>
              </a:ext>
            </a:extLst>
          </p:cNvPr>
          <p:cNvSpPr txBox="1"/>
          <p:nvPr/>
        </p:nvSpPr>
        <p:spPr>
          <a:xfrm>
            <a:off x="4798057" y="4907923"/>
            <a:ext cx="927100" cy="276999"/>
          </a:xfrm>
          <a:prstGeom prst="rect">
            <a:avLst/>
          </a:prstGeom>
          <a:no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畑クラブ 　</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89" name="テキスト ボックス 88">
            <a:extLst>
              <a:ext uri="{FF2B5EF4-FFF2-40B4-BE49-F238E27FC236}">
                <a16:creationId xmlns:a16="http://schemas.microsoft.com/office/drawing/2014/main" id="{CD9E6BA8-D82D-2E58-C89E-0D45AA67538B}"/>
              </a:ext>
            </a:extLst>
          </p:cNvPr>
          <p:cNvSpPr txBox="1"/>
          <p:nvPr/>
        </p:nvSpPr>
        <p:spPr>
          <a:xfrm>
            <a:off x="2669581" y="6070851"/>
            <a:ext cx="1129917" cy="230832"/>
          </a:xfrm>
          <a:prstGeom prst="rect">
            <a:avLst/>
          </a:prstGeom>
          <a:noFill/>
        </p:spPr>
        <p:txBody>
          <a:bodyPr wrap="square" rtlCol="0">
            <a:spAutoFit/>
          </a:bodyPr>
          <a:lstStyle/>
          <a:p>
            <a:r>
              <a:rPr kumimoji="1" lang="ja-JP" altLang="en-US" sz="900" dirty="0">
                <a:latin typeface="HG丸ｺﾞｼｯｸM-PRO" panose="020F0600000000000000" pitchFamily="50" charset="-128"/>
                <a:ea typeface="HG丸ｺﾞｼｯｸM-PRO" panose="020F0600000000000000" pitchFamily="50" charset="-128"/>
              </a:rPr>
              <a:t>体育館であそぼう</a:t>
            </a:r>
          </a:p>
        </p:txBody>
      </p:sp>
      <p:sp>
        <p:nvSpPr>
          <p:cNvPr id="90" name="テキスト ボックス 89">
            <a:extLst>
              <a:ext uri="{FF2B5EF4-FFF2-40B4-BE49-F238E27FC236}">
                <a16:creationId xmlns:a16="http://schemas.microsoft.com/office/drawing/2014/main" id="{04F2FEAC-85D1-5B0C-2648-CF0A44F83113}"/>
              </a:ext>
            </a:extLst>
          </p:cNvPr>
          <p:cNvSpPr txBox="1"/>
          <p:nvPr/>
        </p:nvSpPr>
        <p:spPr>
          <a:xfrm>
            <a:off x="3688105" y="6061183"/>
            <a:ext cx="1129917" cy="230832"/>
          </a:xfrm>
          <a:prstGeom prst="rect">
            <a:avLst/>
          </a:prstGeom>
          <a:noFill/>
        </p:spPr>
        <p:txBody>
          <a:bodyPr wrap="square" rtlCol="0">
            <a:spAutoFit/>
          </a:bodyPr>
          <a:lstStyle/>
          <a:p>
            <a:r>
              <a:rPr kumimoji="1" lang="ja-JP" altLang="en-US" sz="900" dirty="0">
                <a:latin typeface="HG丸ｺﾞｼｯｸM-PRO" panose="020F0600000000000000" pitchFamily="50" charset="-128"/>
                <a:ea typeface="HG丸ｺﾞｼｯｸM-PRO" panose="020F0600000000000000" pitchFamily="50" charset="-128"/>
              </a:rPr>
              <a:t>体育館であそぼう</a:t>
            </a:r>
          </a:p>
        </p:txBody>
      </p:sp>
      <p:sp>
        <p:nvSpPr>
          <p:cNvPr id="91" name="テキスト ボックス 90">
            <a:extLst>
              <a:ext uri="{FF2B5EF4-FFF2-40B4-BE49-F238E27FC236}">
                <a16:creationId xmlns:a16="http://schemas.microsoft.com/office/drawing/2014/main" id="{DC401AE5-5435-C33C-22E0-6D9001062368}"/>
              </a:ext>
            </a:extLst>
          </p:cNvPr>
          <p:cNvSpPr txBox="1"/>
          <p:nvPr/>
        </p:nvSpPr>
        <p:spPr>
          <a:xfrm>
            <a:off x="5854624" y="6024930"/>
            <a:ext cx="822401" cy="276999"/>
          </a:xfrm>
          <a:prstGeom prst="rect">
            <a:avLst/>
          </a:prstGeom>
          <a:no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工作の日</a:t>
            </a:r>
          </a:p>
        </p:txBody>
      </p:sp>
      <p:sp>
        <p:nvSpPr>
          <p:cNvPr id="92" name="テキスト ボックス 91">
            <a:extLst>
              <a:ext uri="{FF2B5EF4-FFF2-40B4-BE49-F238E27FC236}">
                <a16:creationId xmlns:a16="http://schemas.microsoft.com/office/drawing/2014/main" id="{10E1A286-2A46-FD5A-E34E-4B94F2314277}"/>
              </a:ext>
            </a:extLst>
          </p:cNvPr>
          <p:cNvSpPr txBox="1"/>
          <p:nvPr/>
        </p:nvSpPr>
        <p:spPr>
          <a:xfrm>
            <a:off x="2575231" y="6560555"/>
            <a:ext cx="1341217" cy="507831"/>
          </a:xfrm>
          <a:prstGeom prst="rect">
            <a:avLst/>
          </a:prstGeom>
          <a:noFill/>
        </p:spPr>
        <p:txBody>
          <a:bodyPr wrap="square" rtlCol="0">
            <a:spAutoFit/>
          </a:bodyPr>
          <a:lstStyle/>
          <a:p>
            <a:pPr algn="ctr"/>
            <a:r>
              <a:rPr kumimoji="1" lang="ja-JP" altLang="en-US" sz="900" dirty="0">
                <a:latin typeface="HG丸ｺﾞｼｯｸM-PRO" panose="020F0600000000000000" pitchFamily="50" charset="-128"/>
                <a:ea typeface="HG丸ｺﾞｼｯｸM-PRO" panose="020F0600000000000000" pitchFamily="50" charset="-128"/>
              </a:rPr>
              <a:t>子育て支援講座</a:t>
            </a:r>
            <a:endParaRPr kumimoji="1" lang="en-US" altLang="ja-JP" sz="400" dirty="0">
              <a:latin typeface="HG丸ｺﾞｼｯｸM-PRO" panose="020F0600000000000000" pitchFamily="50" charset="-128"/>
              <a:ea typeface="HG丸ｺﾞｼｯｸM-PRO" panose="020F0600000000000000" pitchFamily="50" charset="-128"/>
            </a:endParaRPr>
          </a:p>
          <a:p>
            <a:pPr algn="ctr"/>
            <a:r>
              <a:rPr kumimoji="1" lang="ja-JP" altLang="en-US" sz="900" dirty="0">
                <a:latin typeface="HG丸ｺﾞｼｯｸM-PRO" panose="020F0600000000000000" pitchFamily="50" charset="-128"/>
                <a:ea typeface="HG丸ｺﾞｼｯｸM-PRO" panose="020F0600000000000000" pitchFamily="50" charset="-128"/>
              </a:rPr>
              <a:t>「アタッチメント</a:t>
            </a:r>
            <a:endParaRPr kumimoji="1" lang="en-US" altLang="ja-JP" sz="900" dirty="0">
              <a:latin typeface="HG丸ｺﾞｼｯｸM-PRO" panose="020F0600000000000000" pitchFamily="50" charset="-128"/>
              <a:ea typeface="HG丸ｺﾞｼｯｸM-PRO" panose="020F0600000000000000" pitchFamily="50" charset="-128"/>
            </a:endParaRPr>
          </a:p>
          <a:p>
            <a:pPr algn="ctr"/>
            <a:r>
              <a:rPr kumimoji="1" lang="ja-JP" altLang="en-US" sz="900" dirty="0">
                <a:latin typeface="HG丸ｺﾞｼｯｸM-PRO" panose="020F0600000000000000" pitchFamily="50" charset="-128"/>
                <a:ea typeface="HG丸ｺﾞｼｯｸM-PRO" panose="020F0600000000000000" pitchFamily="50" charset="-128"/>
              </a:rPr>
              <a:t>ベビーマッサージ」</a:t>
            </a:r>
          </a:p>
        </p:txBody>
      </p:sp>
      <p:sp>
        <p:nvSpPr>
          <p:cNvPr id="93" name="テキスト ボックス 92">
            <a:extLst>
              <a:ext uri="{FF2B5EF4-FFF2-40B4-BE49-F238E27FC236}">
                <a16:creationId xmlns:a16="http://schemas.microsoft.com/office/drawing/2014/main" id="{E6B5D744-BE47-22CE-A8C9-E006AA869534}"/>
              </a:ext>
            </a:extLst>
          </p:cNvPr>
          <p:cNvSpPr txBox="1"/>
          <p:nvPr/>
        </p:nvSpPr>
        <p:spPr>
          <a:xfrm>
            <a:off x="2765392" y="7162836"/>
            <a:ext cx="900231" cy="276999"/>
          </a:xfrm>
          <a:prstGeom prst="rect">
            <a:avLst/>
          </a:prstGeom>
          <a:no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避難訓練</a:t>
            </a:r>
          </a:p>
        </p:txBody>
      </p:sp>
      <p:sp>
        <p:nvSpPr>
          <p:cNvPr id="60" name="テキスト ボックス 59">
            <a:extLst>
              <a:ext uri="{FF2B5EF4-FFF2-40B4-BE49-F238E27FC236}">
                <a16:creationId xmlns:a16="http://schemas.microsoft.com/office/drawing/2014/main" id="{87A90633-9832-A51A-2807-BB9C8B224944}"/>
              </a:ext>
            </a:extLst>
          </p:cNvPr>
          <p:cNvSpPr txBox="1"/>
          <p:nvPr/>
        </p:nvSpPr>
        <p:spPr>
          <a:xfrm>
            <a:off x="5748801" y="3283590"/>
            <a:ext cx="1039358" cy="276999"/>
          </a:xfrm>
          <a:prstGeom prst="rect">
            <a:avLst/>
          </a:prstGeom>
          <a:no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廃油回収</a:t>
            </a:r>
          </a:p>
        </p:txBody>
      </p:sp>
      <p:pic>
        <p:nvPicPr>
          <p:cNvPr id="94" name="図 93">
            <a:extLst>
              <a:ext uri="{FF2B5EF4-FFF2-40B4-BE49-F238E27FC236}">
                <a16:creationId xmlns:a16="http://schemas.microsoft.com/office/drawing/2014/main" id="{25395280-B146-85C1-66EC-64D95E36D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4648" y="6510499"/>
            <a:ext cx="663475" cy="981741"/>
          </a:xfrm>
          <a:prstGeom prst="rect">
            <a:avLst/>
          </a:prstGeom>
        </p:spPr>
      </p:pic>
      <p:pic>
        <p:nvPicPr>
          <p:cNvPr id="1024" name="図 1023">
            <a:extLst>
              <a:ext uri="{FF2B5EF4-FFF2-40B4-BE49-F238E27FC236}">
                <a16:creationId xmlns:a16="http://schemas.microsoft.com/office/drawing/2014/main" id="{DC8E6A1E-1AFE-24B2-5ECD-FA0187E69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8346" y="2072239"/>
            <a:ext cx="663475" cy="981741"/>
          </a:xfrm>
          <a:prstGeom prst="rect">
            <a:avLst/>
          </a:prstGeom>
        </p:spPr>
      </p:pic>
      <p:pic>
        <p:nvPicPr>
          <p:cNvPr id="1025" name="図 1024">
            <a:extLst>
              <a:ext uri="{FF2B5EF4-FFF2-40B4-BE49-F238E27FC236}">
                <a16:creationId xmlns:a16="http://schemas.microsoft.com/office/drawing/2014/main" id="{C3040EA7-6734-1B09-2BE4-EE681165D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129" y="2082159"/>
            <a:ext cx="663475" cy="981741"/>
          </a:xfrm>
          <a:prstGeom prst="rect">
            <a:avLst/>
          </a:prstGeom>
        </p:spPr>
      </p:pic>
      <p:pic>
        <p:nvPicPr>
          <p:cNvPr id="1027" name="図 1026">
            <a:extLst>
              <a:ext uri="{FF2B5EF4-FFF2-40B4-BE49-F238E27FC236}">
                <a16:creationId xmlns:a16="http://schemas.microsoft.com/office/drawing/2014/main" id="{11D6EBAA-B52B-ECEA-8D35-499610D3D4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733" y="2073205"/>
            <a:ext cx="663475" cy="981741"/>
          </a:xfrm>
          <a:prstGeom prst="rect">
            <a:avLst/>
          </a:prstGeom>
        </p:spPr>
      </p:pic>
      <p:pic>
        <p:nvPicPr>
          <p:cNvPr id="1031" name="図 1030">
            <a:extLst>
              <a:ext uri="{FF2B5EF4-FFF2-40B4-BE49-F238E27FC236}">
                <a16:creationId xmlns:a16="http://schemas.microsoft.com/office/drawing/2014/main" id="{2B6F2297-4120-74D6-F225-4B98662DC7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69" y="418700"/>
            <a:ext cx="599610" cy="886733"/>
          </a:xfrm>
          <a:prstGeom prst="rect">
            <a:avLst/>
          </a:prstGeom>
        </p:spPr>
      </p:pic>
      <p:pic>
        <p:nvPicPr>
          <p:cNvPr id="1033" name="図 1032">
            <a:extLst>
              <a:ext uri="{FF2B5EF4-FFF2-40B4-BE49-F238E27FC236}">
                <a16:creationId xmlns:a16="http://schemas.microsoft.com/office/drawing/2014/main" id="{6EC7C298-A15D-846D-D7D8-2AD087D39D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060" y="11792637"/>
            <a:ext cx="4652044" cy="399363"/>
          </a:xfrm>
          <a:prstGeom prst="rect">
            <a:avLst/>
          </a:prstGeom>
        </p:spPr>
      </p:pic>
      <p:pic>
        <p:nvPicPr>
          <p:cNvPr id="65" name="図 64">
            <a:extLst>
              <a:ext uri="{FF2B5EF4-FFF2-40B4-BE49-F238E27FC236}">
                <a16:creationId xmlns:a16="http://schemas.microsoft.com/office/drawing/2014/main" id="{29C0F0C4-2BF8-C30A-D25C-D3BC480035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1191" y="318286"/>
            <a:ext cx="667353" cy="780872"/>
          </a:xfrm>
          <a:prstGeom prst="rect">
            <a:avLst/>
          </a:prstGeom>
        </p:spPr>
      </p:pic>
      <p:sp>
        <p:nvSpPr>
          <p:cNvPr id="81" name="正方形/長方形 80">
            <a:extLst>
              <a:ext uri="{FF2B5EF4-FFF2-40B4-BE49-F238E27FC236}">
                <a16:creationId xmlns:a16="http://schemas.microsoft.com/office/drawing/2014/main" id="{FB4368B2-26F1-50C8-0445-C4816FF1CF41}"/>
              </a:ext>
            </a:extLst>
          </p:cNvPr>
          <p:cNvSpPr/>
          <p:nvPr/>
        </p:nvSpPr>
        <p:spPr>
          <a:xfrm>
            <a:off x="5915429" y="1035714"/>
            <a:ext cx="804707" cy="276999"/>
          </a:xfrm>
          <a:prstGeom prst="rect">
            <a:avLst/>
          </a:prstGeom>
          <a:noFill/>
        </p:spPr>
        <p:txBody>
          <a:bodyPr wrap="none" lIns="91440" tIns="45720" rIns="91440" bIns="45720">
            <a:spAutoFit/>
          </a:bodyPr>
          <a:lstStyle/>
          <a:p>
            <a:pPr algn="ctr"/>
            <a:r>
              <a:rPr lang="en-US" altLang="ja-JP" sz="1200" b="0" cap="none" spc="0" dirty="0">
                <a:ln w="0"/>
                <a:solidFill>
                  <a:schemeClr val="tx1"/>
                </a:solidFill>
                <a:effectLst>
                  <a:outerShdw blurRad="38100" dist="19050" dir="2700000" algn="tl" rotWithShape="0">
                    <a:schemeClr val="dk1">
                      <a:alpha val="40000"/>
                    </a:schemeClr>
                  </a:outerShdw>
                </a:effectLst>
                <a:ea typeface="07にくまるフォント" panose="02000900000000000000"/>
              </a:rPr>
              <a:t>Instagram</a:t>
            </a:r>
            <a:endParaRPr lang="ja-JP" altLang="en-US" sz="1200" b="0" cap="none" spc="0" dirty="0">
              <a:ln w="0"/>
              <a:solidFill>
                <a:schemeClr val="tx1"/>
              </a:solidFill>
              <a:effectLst>
                <a:outerShdw blurRad="38100" dist="19050" dir="2700000" algn="tl" rotWithShape="0">
                  <a:schemeClr val="dk1">
                    <a:alpha val="40000"/>
                  </a:schemeClr>
                </a:outerShdw>
              </a:effectLst>
              <a:ea typeface="07にくまるフォント" panose="02000900000000000000"/>
            </a:endParaRPr>
          </a:p>
        </p:txBody>
      </p:sp>
    </p:spTree>
    <p:extLst>
      <p:ext uri="{BB962C8B-B14F-4D97-AF65-F5344CB8AC3E}">
        <p14:creationId xmlns:p14="http://schemas.microsoft.com/office/powerpoint/2010/main" val="2837036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32B4D4A-C803-F18D-CBD1-0B538FCE4AEC}"/>
              </a:ext>
            </a:extLst>
          </p:cNvPr>
          <p:cNvSpPr txBox="1"/>
          <p:nvPr/>
        </p:nvSpPr>
        <p:spPr>
          <a:xfrm>
            <a:off x="77981" y="2485751"/>
            <a:ext cx="3608194" cy="2871107"/>
          </a:xfrm>
          <a:prstGeom prst="rect">
            <a:avLst/>
          </a:prstGeom>
          <a:ln cap="rnd">
            <a:solidFill>
              <a:schemeClr val="bg2">
                <a:lumMod val="75000"/>
              </a:schemeClr>
            </a:solidFill>
            <a:prstDash val="lgDash"/>
            <a:beve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just" defTabSz="914400" eaLnBrk="1" fontAlgn="auto" latinLnBrk="0" hangingPunct="1">
              <a:lnSpc>
                <a:spcPts val="2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〇「のびのびひろば（遊戯室・図書室）」</a:t>
            </a:r>
            <a:endParaRPr kumimoji="0" lang="en-US" altLang="ja-JP" sz="12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ts val="2000"/>
              </a:lnSpc>
              <a:spcBef>
                <a:spcPts val="0"/>
              </a:spcBef>
              <a:spcAft>
                <a:spcPts val="0"/>
              </a:spcAft>
              <a:buClrTx/>
              <a:buSzTx/>
              <a:buFontTx/>
              <a:buNone/>
              <a:tabLst/>
              <a:defRPr/>
            </a:pPr>
            <a:r>
              <a:rPr kumimoji="0" lang="ja-JP" altLang="en-US"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対象：乳幼児親子（登録不要・無料）</a:t>
            </a:r>
            <a:endPar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ts val="2000"/>
              </a:lnSpc>
              <a:spcBef>
                <a:spcPts val="0"/>
              </a:spcBef>
              <a:spcAft>
                <a:spcPts val="0"/>
              </a:spcAft>
              <a:buClrTx/>
              <a:buSzTx/>
              <a:buFontTx/>
              <a:buNone/>
              <a:tabLst/>
              <a:defRPr/>
            </a:pPr>
            <a:r>
              <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kumimoji="0" lang="ja-JP" altLang="en-US"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kumimoji="0" lang="ja-JP" altLang="en-US"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12</a:t>
            </a:r>
            <a:r>
              <a:rPr kumimoji="0" lang="ja-JP" altLang="en-US"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00</a:t>
            </a:r>
            <a:r>
              <a:rPr kumimoji="0" lang="ja-JP" altLang="en-US"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に遊戯室・図書室で自由遊びができます。</a:t>
            </a:r>
            <a:endParaRPr lang="en-US" altLang="ja-JP" sz="10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ts val="2000"/>
              </a:lnSpc>
              <a:spcBef>
                <a:spcPts val="0"/>
              </a:spcBef>
              <a:spcAft>
                <a:spcPts val="0"/>
              </a:spcAft>
              <a:buClrTx/>
              <a:buSzTx/>
              <a:buFontTx/>
              <a:buNone/>
              <a:tabLst/>
              <a:defRPr/>
            </a:pPr>
            <a:r>
              <a:rPr lang="ja-JP" altLang="en-US" sz="10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おもちゃや絵本があります。ご自由にお使いください。</a:t>
            </a:r>
            <a:endParaRPr lang="en-US" altLang="ja-JP" sz="10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ts val="2000"/>
              </a:lnSpc>
              <a:spcBef>
                <a:spcPts val="0"/>
              </a:spcBef>
              <a:spcAft>
                <a:spcPts val="0"/>
              </a:spcAft>
              <a:buClrTx/>
              <a:buSzTx/>
              <a:buFontTx/>
              <a:buNone/>
              <a:tabLst/>
              <a:defRPr/>
            </a:pPr>
            <a:endPar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ts val="2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〇「トランポリンの日」　</a:t>
            </a:r>
            <a:r>
              <a:rPr lang="en-US" altLang="ja-JP" sz="1200" b="1"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14</a:t>
            </a:r>
            <a:r>
              <a:rPr kumimoji="0" lang="ja-JP" altLang="en-US" sz="12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日（水）</a:t>
            </a:r>
            <a:endParaRPr kumimoji="0" lang="en-US" altLang="ja-JP" sz="12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ts val="2000"/>
              </a:lnSpc>
              <a:spcBef>
                <a:spcPts val="0"/>
              </a:spcBef>
              <a:spcAft>
                <a:spcPts val="0"/>
              </a:spcAft>
              <a:buClrTx/>
              <a:buSzTx/>
              <a:buFontTx/>
              <a:buNone/>
              <a:tabLst/>
              <a:defRPr/>
            </a:pPr>
            <a:r>
              <a:rPr kumimoji="0" lang="ja-JP" altLang="en-US"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対象：乳幼児親子（登録不要・無料）</a:t>
            </a:r>
            <a:endPar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ts val="2000"/>
              </a:lnSpc>
              <a:spcBef>
                <a:spcPts val="0"/>
              </a:spcBef>
              <a:spcAft>
                <a:spcPts val="0"/>
              </a:spcAft>
              <a:buClrTx/>
              <a:buSzTx/>
              <a:buFontTx/>
              <a:buNone/>
              <a:tabLst/>
              <a:defRPr/>
            </a:pPr>
            <a:r>
              <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kumimoji="0" lang="ja-JP" altLang="en-US"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kumimoji="0" lang="ja-JP" altLang="en-US"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12</a:t>
            </a:r>
            <a:r>
              <a:rPr kumimoji="0" lang="ja-JP" altLang="en-US"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00</a:t>
            </a:r>
            <a:r>
              <a:rPr kumimoji="0" lang="ja-JP" altLang="en-US"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に遊戯室でトランポリンで遊べます。</a:t>
            </a:r>
            <a:endPar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ts val="2000"/>
              </a:lnSpc>
              <a:spcBef>
                <a:spcPts val="0"/>
              </a:spcBef>
              <a:spcAft>
                <a:spcPts val="0"/>
              </a:spcAft>
              <a:buClrTx/>
              <a:buSzTx/>
              <a:buFontTx/>
              <a:buNone/>
              <a:tabLst/>
              <a:defRPr/>
            </a:pPr>
            <a:endPar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ts val="2000"/>
              </a:lnSpc>
              <a:spcBef>
                <a:spcPts val="0"/>
              </a:spcBef>
              <a:spcAft>
                <a:spcPts val="0"/>
              </a:spcAft>
              <a:buClrTx/>
              <a:buSzTx/>
              <a:buFontTx/>
              <a:buNone/>
              <a:tabLst/>
              <a:defRPr/>
            </a:pPr>
            <a:r>
              <a:rPr kumimoji="0" lang="ja-JP" altLang="en-US" sz="10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♢乳幼児親子の方に</a:t>
            </a:r>
            <a:r>
              <a:rPr kumimoji="0" lang="en-US" altLang="ja-JP" sz="10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kumimoji="0" lang="ja-JP" altLang="en-US" sz="10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週間に３冊、図書の貸し出しをしています。 詳しくは児童館まで問い合わせください。</a:t>
            </a:r>
            <a:endParaRPr kumimoji="0" lang="en-US" altLang="ja-JP" sz="10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7E2F35AA-B1FC-0D6F-9E8C-2B814DD09005}"/>
              </a:ext>
            </a:extLst>
          </p:cNvPr>
          <p:cNvSpPr txBox="1"/>
          <p:nvPr/>
        </p:nvSpPr>
        <p:spPr>
          <a:xfrm>
            <a:off x="79880" y="23968"/>
            <a:ext cx="4025395" cy="2411494"/>
          </a:xfrm>
          <a:prstGeom prst="rect">
            <a:avLst/>
          </a:prstGeom>
          <a:noFill/>
          <a:ln>
            <a:solidFill>
              <a:schemeClr val="bg2">
                <a:lumMod val="75000"/>
              </a:schemeClr>
            </a:solidFill>
          </a:ln>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ja-JP" sz="14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2025</a:t>
            </a:r>
            <a:r>
              <a:rPr kumimoji="0" lang="ja-JP" altLang="en-US" sz="14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年度　乳幼児クラブ</a:t>
            </a:r>
            <a:endParaRPr kumimoji="0" lang="en-US" altLang="ja-JP" sz="14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クラブ登録について</a:t>
            </a:r>
            <a:endParaRPr kumimoji="0" lang="en-US" altLang="ja-JP" sz="14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ctr" defTabSz="914400" eaLnBrk="1" fontAlgn="auto" latinLnBrk="0" hangingPunct="1">
              <a:lnSpc>
                <a:spcPts val="2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申し込み受付中です。定員になり次第締め切ります。</a:t>
            </a:r>
            <a:endParaRPr kumimoji="0" lang="en-US" altLang="ja-JP"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登録をご希望の方は、児童館までお問合せください。</a:t>
            </a:r>
            <a:endParaRPr kumimoji="0" lang="en-US" altLang="ja-JP"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defTabSz="914400">
              <a:lnSpc>
                <a:spcPct val="150000"/>
              </a:lnSpc>
              <a:defRPr/>
            </a:pPr>
            <a:r>
              <a:rPr lang="ja-JP" altLang="en-US" sz="10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なかよしクラス 　毎週火曜日  </a:t>
            </a:r>
            <a:r>
              <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kumimoji="0" lang="ja-JP" altLang="en-US"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歳児以上～就学前</a:t>
            </a:r>
            <a:r>
              <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年間</a:t>
            </a:r>
            <a:r>
              <a:rPr kumimoji="0" lang="en-US" altLang="ja-JP"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800</a:t>
            </a:r>
            <a:r>
              <a:rPr kumimoji="0" lang="ja-JP" altLang="en-US"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円</a:t>
            </a:r>
            <a:endParaRPr lang="en-US" altLang="ja-JP" sz="105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lang="ja-JP" altLang="en-US" sz="105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・にこにこクラス　</a:t>
            </a:r>
            <a:r>
              <a:rPr kumimoji="0" lang="ja-JP" altLang="en-US"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毎週木曜日       </a:t>
            </a:r>
            <a:r>
              <a:rPr kumimoji="0" lang="en-US" altLang="ja-JP"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0</a:t>
            </a:r>
            <a:r>
              <a:rPr kumimoji="0" lang="ja-JP" altLang="en-US"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歳児低月齢</a:t>
            </a:r>
            <a:r>
              <a:rPr kumimoji="0" lang="en-US" altLang="ja-JP"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年間</a:t>
            </a:r>
            <a:r>
              <a:rPr kumimoji="0" lang="en-US" altLang="ja-JP"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300</a:t>
            </a:r>
            <a:r>
              <a:rPr kumimoji="0" lang="ja-JP" altLang="en-US"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円</a:t>
            </a:r>
            <a:endParaRPr kumimoji="0" lang="en-US" altLang="ja-JP"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・おひさまクラス　毎週金曜日       </a:t>
            </a:r>
            <a:r>
              <a:rPr lang="ja-JP" altLang="en-US" sz="105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０</a:t>
            </a:r>
            <a:r>
              <a:rPr kumimoji="0" lang="ja-JP" altLang="en-US"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歳児高月齢</a:t>
            </a:r>
            <a:r>
              <a:rPr kumimoji="0" lang="en-US" altLang="ja-JP"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年間</a:t>
            </a:r>
            <a:r>
              <a:rPr kumimoji="0" lang="en-US" altLang="ja-JP"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300</a:t>
            </a:r>
            <a:r>
              <a:rPr kumimoji="0" lang="ja-JP" altLang="en-US"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円</a:t>
            </a:r>
            <a:endParaRPr kumimoji="0" lang="en-US" altLang="ja-JP"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defTabSz="914400">
              <a:lnSpc>
                <a:spcPct val="150000"/>
              </a:lnSpc>
              <a:defRPr/>
            </a:pPr>
            <a:r>
              <a:rPr kumimoji="0" lang="ja-JP" altLang="en-US"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en-US" altLang="ja-JP"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年会費 </a:t>
            </a:r>
            <a:r>
              <a:rPr kumimoji="0" lang="en-US" altLang="ja-JP"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05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ja-JP" altLang="en-US"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登録用紙と一緒にお支払いください</a:t>
            </a:r>
            <a:r>
              <a:rPr kumimoji="0" lang="ja-JP" altLang="en-US"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0" lang="en-US" altLang="ja-JP"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586D805E-CF53-C9BF-740A-12F27D29ADDF}"/>
              </a:ext>
            </a:extLst>
          </p:cNvPr>
          <p:cNvSpPr txBox="1"/>
          <p:nvPr/>
        </p:nvSpPr>
        <p:spPr>
          <a:xfrm>
            <a:off x="79880" y="5423965"/>
            <a:ext cx="6699055" cy="4896000"/>
          </a:xfrm>
          <a:prstGeom prst="roundRect">
            <a:avLst/>
          </a:prstGeom>
          <a:noFill/>
          <a:ln>
            <a:solidFill>
              <a:schemeClr val="tx1"/>
            </a:solidFill>
          </a:ln>
        </p:spPr>
        <p:txBody>
          <a:bodyPr wrap="square" lIns="90000" tIns="0" rIns="90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～◎は登録制の教室です。～</a:t>
            </a:r>
            <a:endParaRPr kumimoji="0" lang="en-US" altLang="ja-JP" sz="14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05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◎太鼓教室　◎畑クラブ　◎詩吟教室　登録制の教室・クラブのメンバーを募集します。</a:t>
            </a:r>
            <a:endParaRPr lang="en-US" altLang="ja-JP" sz="1100" b="1"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一般来館のお友だちで、申込み希望の人は５月</a:t>
            </a:r>
            <a:r>
              <a:rPr kumimoji="0" lang="en-US" altLang="ja-JP" sz="105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9</a:t>
            </a:r>
            <a:r>
              <a:rPr kumimoji="0" lang="ja-JP" altLang="en-US" sz="105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日（金）までに、児童館にある申込み用紙に記入して提出してください。</a:t>
            </a:r>
            <a:endParaRPr kumimoji="0" lang="en-US" altLang="ja-JP" sz="105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1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latin typeface="HG丸ｺﾞｼｯｸM-PRO" panose="020F0600000000000000" pitchFamily="50" charset="-128"/>
                <a:ea typeface="HG丸ｺﾞｼｯｸM-PRO" panose="020F0600000000000000" pitchFamily="50" charset="-128"/>
              </a:rPr>
              <a:t>　◎畑クラブ</a:t>
            </a:r>
            <a:endParaRPr lang="en-US" altLang="ja-JP" sz="1100" b="1"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16</a:t>
            </a:r>
            <a:r>
              <a:rPr kumimoji="0" lang="ja-JP" altLang="en-US"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日（金）</a:t>
            </a:r>
            <a:r>
              <a:rPr kumimoji="0" lang="en-US" altLang="ja-JP"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4</a:t>
            </a:r>
            <a:r>
              <a:rPr kumimoji="0" lang="ja-JP" altLang="en-US"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00</a:t>
            </a:r>
            <a:r>
              <a:rPr kumimoji="0" lang="ja-JP" altLang="en-US"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児童館畑　やりたい人は来てください♪</a:t>
            </a:r>
            <a:endParaRPr kumimoji="0" lang="en-US" altLang="ja-JP"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◎「いい～んですクラブ」</a:t>
            </a:r>
            <a:endParaRPr kumimoji="0" lang="en-US" altLang="ja-JP" sz="11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メンバー募集中です。興味のある人は児童館まで☆</a:t>
            </a:r>
            <a:endParaRPr kumimoji="0" lang="en-US" altLang="ja-JP"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～〇登録なしで参加できます。～</a:t>
            </a:r>
            <a:endParaRPr kumimoji="0" lang="en-US" altLang="ja-JP" sz="14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05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〇</a:t>
            </a:r>
            <a:r>
              <a:rPr lang="ja-JP" altLang="en-US" sz="1100" b="1" kern="0" dirty="0">
                <a:solidFill>
                  <a:sysClr val="windowText" lastClr="000000"/>
                </a:solidFill>
                <a:latin typeface="HG丸ｺﾞｼｯｸM-PRO" panose="020F0600000000000000" pitchFamily="50" charset="-128"/>
                <a:ea typeface="HG丸ｺﾞｼｯｸM-PRO" panose="020F0600000000000000" pitchFamily="50" charset="-128"/>
              </a:rPr>
              <a:t>体育館であそぼう</a:t>
            </a:r>
            <a:endParaRPr kumimoji="0" lang="en-US" altLang="ja-JP" sz="11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1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21</a:t>
            </a:r>
            <a:r>
              <a:rPr kumimoji="0" lang="ja-JP" altLang="en-US"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日（水）</a:t>
            </a:r>
            <a:r>
              <a:rPr lang="en-US" altLang="ja-JP" sz="1100" kern="0" dirty="0">
                <a:solidFill>
                  <a:sysClr val="windowText" lastClr="000000"/>
                </a:solidFill>
                <a:latin typeface="HG丸ｺﾞｼｯｸM-PRO" panose="020F0600000000000000" pitchFamily="50" charset="-128"/>
                <a:ea typeface="HG丸ｺﾞｼｯｸM-PRO" panose="020F0600000000000000" pitchFamily="50" charset="-128"/>
              </a:rPr>
              <a:t>3</a:t>
            </a:r>
            <a:r>
              <a:rPr kumimoji="0" lang="en-US" altLang="ja-JP"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:30</a:t>
            </a:r>
            <a:r>
              <a:rPr kumimoji="0" lang="ja-JP" altLang="en-US"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ja-JP" altLang="ja-JP"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中京地域体育館（児童館集合</a:t>
            </a:r>
            <a:r>
              <a:rPr kumimoji="0" lang="ja-JP" altLang="en-US"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endParaRPr kumimoji="0" lang="en-US" altLang="ja-JP"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22</a:t>
            </a:r>
            <a:r>
              <a:rPr kumimoji="0" lang="ja-JP" altLang="ja-JP"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a:t>
            </a:r>
            <a:r>
              <a:rPr kumimoji="0" lang="ja-JP" altLang="en-US"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（木）</a:t>
            </a:r>
            <a:r>
              <a:rPr lang="en-US" altLang="ja-JP" sz="1100" kern="0" dirty="0">
                <a:solidFill>
                  <a:sysClr val="windowText" lastClr="000000"/>
                </a:solidFill>
                <a:latin typeface="HG丸ｺﾞｼｯｸM-PRO" panose="020F0600000000000000" pitchFamily="50" charset="-128"/>
                <a:ea typeface="HG丸ｺﾞｼｯｸM-PRO" panose="020F0600000000000000" pitchFamily="50" charset="-128"/>
              </a:rPr>
              <a:t>3</a:t>
            </a:r>
            <a:r>
              <a:rPr kumimoji="0" lang="en-US" altLang="ja-JP"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:30</a:t>
            </a:r>
            <a:r>
              <a:rPr kumimoji="0" lang="ja-JP" altLang="ja-JP"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中京地域体育館（児童館集合）</a:t>
            </a:r>
            <a:endParaRPr kumimoji="0" lang="en-US" altLang="ja-JP"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〇野球教室</a:t>
            </a:r>
            <a:endParaRPr kumimoji="0" lang="en-US" altLang="ja-JP" sz="11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10</a:t>
            </a:r>
            <a:r>
              <a:rPr kumimoji="0" lang="ja-JP" altLang="en-US"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日（土）３</a:t>
            </a:r>
            <a:r>
              <a:rPr kumimoji="0" lang="en-US" altLang="ja-JP"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:30</a:t>
            </a:r>
            <a:r>
              <a:rPr kumimoji="0" lang="ja-JP" altLang="en-US"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中京地域体育館（児童館集合）</a:t>
            </a:r>
            <a:endParaRPr kumimoji="0" lang="en-US" altLang="ja-JP"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〇けん玉週間　　　　　　　　　　　　　　</a:t>
            </a:r>
            <a:endParaRPr kumimoji="0" lang="en-US" altLang="ja-JP" sz="11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lang="en-US" altLang="ja-JP" sz="1100" kern="0" dirty="0">
                <a:solidFill>
                  <a:sysClr val="windowText" lastClr="000000"/>
                </a:solidFill>
                <a:latin typeface="HG丸ｺﾞｼｯｸM-PRO" panose="020F0600000000000000" pitchFamily="50" charset="-128"/>
                <a:ea typeface="HG丸ｺﾞｼｯｸM-PRO" panose="020F0600000000000000" pitchFamily="50" charset="-128"/>
              </a:rPr>
              <a:t>8</a:t>
            </a:r>
            <a:r>
              <a:rPr kumimoji="0" lang="ja-JP" altLang="en-US"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日（木）～</a:t>
            </a:r>
            <a:r>
              <a:rPr lang="en-US" altLang="ja-JP" sz="1100" kern="0" dirty="0">
                <a:solidFill>
                  <a:sysClr val="windowText" lastClr="000000"/>
                </a:solidFill>
                <a:latin typeface="HG丸ｺﾞｼｯｸM-PRO" panose="020F0600000000000000" pitchFamily="50" charset="-128"/>
                <a:ea typeface="HG丸ｺﾞｼｯｸM-PRO" panose="020F0600000000000000" pitchFamily="50" charset="-128"/>
              </a:rPr>
              <a:t>14</a:t>
            </a:r>
            <a:r>
              <a:rPr kumimoji="0" lang="ja-JP" altLang="en-US"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日（水）　</a:t>
            </a:r>
            <a:r>
              <a:rPr kumimoji="0" lang="en-US" altLang="ja-JP"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3</a:t>
            </a:r>
            <a:r>
              <a:rPr kumimoji="0" lang="ja-JP" altLang="en-US"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30</a:t>
            </a:r>
          </a:p>
          <a:p>
            <a:pPr defTabSz="914400">
              <a:defRPr/>
            </a:pPr>
            <a:r>
              <a:rPr kumimoji="0" lang="ja-JP" altLang="en-US" sz="11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○トランポリンの日</a:t>
            </a:r>
            <a:endParaRPr lang="en-US" altLang="ja-JP" sz="1100"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13</a:t>
            </a:r>
            <a:r>
              <a:rPr kumimoji="0" lang="ja-JP" altLang="en-US"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日（火）</a:t>
            </a:r>
            <a:r>
              <a:rPr kumimoji="0" lang="en-US" altLang="ja-JP"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3</a:t>
            </a:r>
            <a:r>
              <a:rPr kumimoji="0" lang="ja-JP" altLang="en-US"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30</a:t>
            </a:r>
            <a:r>
              <a:rPr kumimoji="0" lang="ja-JP" altLang="en-US"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2</a:t>
            </a:r>
            <a:r>
              <a:rPr kumimoji="0" lang="ja-JP" altLang="en-US"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年生以上</a:t>
            </a:r>
            <a:endParaRPr kumimoji="0" lang="en-US" altLang="ja-JP"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14</a:t>
            </a:r>
            <a:r>
              <a:rPr kumimoji="0" lang="ja-JP" altLang="en-US" sz="11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日（水）</a:t>
            </a:r>
            <a:r>
              <a:rPr kumimoji="0" lang="en-US" altLang="ja-JP" sz="11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3</a:t>
            </a:r>
            <a:r>
              <a:rPr kumimoji="0" lang="ja-JP" altLang="en-US" sz="11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1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30</a:t>
            </a:r>
            <a:r>
              <a:rPr kumimoji="0" lang="ja-JP" altLang="en-US" sz="11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1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a:t>
            </a:r>
            <a:r>
              <a:rPr kumimoji="0" lang="ja-JP" altLang="en-US" sz="11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年生</a:t>
            </a:r>
            <a:endParaRPr kumimoji="0" lang="en-US" altLang="ja-JP" sz="11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latin typeface="HG丸ｺﾞｼｯｸM-PRO" panose="020F0600000000000000" pitchFamily="50" charset="-128"/>
                <a:ea typeface="HG丸ｺﾞｼｯｸM-PRO" panose="020F0600000000000000" pitchFamily="50" charset="-128"/>
              </a:rPr>
              <a:t>○工作の日</a:t>
            </a:r>
            <a:endParaRPr lang="en-US" altLang="ja-JP" sz="1100" b="1"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1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24</a:t>
            </a:r>
            <a:r>
              <a:rPr kumimoji="0" lang="ja-JP" altLang="en-US" sz="11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日（土）</a:t>
            </a:r>
            <a:r>
              <a:rPr kumimoji="0" lang="en-US" altLang="ja-JP" sz="11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a:t>
            </a:r>
            <a:r>
              <a:rPr kumimoji="0" lang="ja-JP" altLang="en-US" sz="11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1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30</a:t>
            </a:r>
            <a:r>
              <a:rPr kumimoji="0" lang="ja-JP" altLang="en-US" sz="11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児童館育成室</a:t>
            </a:r>
            <a:endParaRPr kumimoji="0" lang="en-US" altLang="ja-JP" sz="11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endParaRPr kumimoji="0" lang="en-US" altLang="ja-JP" sz="11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テキスト ボックス 1">
            <a:extLst>
              <a:ext uri="{FF2B5EF4-FFF2-40B4-BE49-F238E27FC236}">
                <a16:creationId xmlns:a16="http://schemas.microsoft.com/office/drawing/2014/main" id="{3184034F-DA7B-5660-861E-03C460333F96}"/>
              </a:ext>
            </a:extLst>
          </p:cNvPr>
          <p:cNvSpPr txBox="1"/>
          <p:nvPr/>
        </p:nvSpPr>
        <p:spPr>
          <a:xfrm>
            <a:off x="73219" y="10364386"/>
            <a:ext cx="6699055" cy="1800000"/>
          </a:xfrm>
          <a:prstGeom prst="round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rPr>
              <a:t>★一般来館で利用のみなさんへ★</a:t>
            </a:r>
            <a:endParaRPr kumimoji="0" lang="en-US" altLang="ja-JP" sz="14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1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100" kern="0" dirty="0">
                <a:solidFill>
                  <a:sysClr val="windowText" lastClr="000000"/>
                </a:solidFill>
                <a:latin typeface="HG丸ｺﾞｼｯｸM-PRO" panose="020F0600000000000000" pitchFamily="50" charset="-128"/>
                <a:ea typeface="HG丸ｺﾞｼｯｸM-PRO" panose="020F0600000000000000" pitchFamily="50" charset="-128"/>
              </a:rPr>
              <a:t>・初回時に「利用者票」の記入をお願いしています。</a:t>
            </a:r>
            <a:endParaRPr lang="en-US" altLang="ja-JP" sz="1100" kern="0" noProof="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100" i="0" u="none" strike="noStrike" kern="0" cap="none" spc="0" normalizeH="0" baseline="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rPr>
              <a:t>・来館したら、玄関で名前を書いてください。</a:t>
            </a:r>
            <a:endParaRPr kumimoji="0" lang="en-US" altLang="ja-JP" sz="1100" i="0" u="none" strike="noStrike" kern="0" cap="none" spc="0" normalizeH="0" baseline="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100" kern="0" noProof="0" dirty="0">
                <a:solidFill>
                  <a:sysClr val="windowText" lastClr="000000"/>
                </a:solidFill>
                <a:latin typeface="HG丸ｺﾞｼｯｸM-PRO" panose="020F0600000000000000" pitchFamily="50" charset="-128"/>
                <a:ea typeface="HG丸ｺﾞｼｯｸM-PRO" panose="020F0600000000000000" pitchFamily="50" charset="-128"/>
              </a:rPr>
              <a:t>・学校からお家に帰ってランドセルを置いてから遊びに来てください。</a:t>
            </a:r>
            <a:endParaRPr lang="en-US" altLang="ja-JP" sz="1100" kern="0" noProof="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100" i="0" u="none" strike="noStrike" kern="0" cap="none" spc="0" normalizeH="0" baseline="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rPr>
              <a:t>・水筒（お茶・水</a:t>
            </a:r>
            <a:r>
              <a:rPr lang="ja-JP" altLang="en-US" sz="1100" kern="0" dirty="0">
                <a:solidFill>
                  <a:sysClr val="windowText" lastClr="000000"/>
                </a:solidFill>
                <a:latin typeface="HG丸ｺﾞｼｯｸM-PRO" panose="020F0600000000000000" pitchFamily="50" charset="-128"/>
                <a:ea typeface="HG丸ｺﾞｼｯｸM-PRO" panose="020F0600000000000000" pitchFamily="50" charset="-128"/>
              </a:rPr>
              <a:t>）</a:t>
            </a:r>
            <a:r>
              <a:rPr kumimoji="0" lang="ja-JP" altLang="en-US" sz="1100" i="0" u="none" strike="noStrike" kern="0" cap="none" spc="0" normalizeH="0" baseline="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rPr>
              <a:t>を持ってきてください。</a:t>
            </a:r>
            <a:endParaRPr kumimoji="0" lang="en-US" altLang="ja-JP" sz="1100" i="0" u="none" strike="noStrike" kern="0" cap="none" spc="0" normalizeH="0" baseline="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100" kern="0" noProof="0" dirty="0">
                <a:solidFill>
                  <a:sysClr val="windowText" lastClr="000000"/>
                </a:solidFill>
                <a:latin typeface="HG丸ｺﾞｼｯｸM-PRO" panose="020F0600000000000000" pitchFamily="50" charset="-128"/>
                <a:ea typeface="HG丸ｺﾞｼｯｸM-PRO" panose="020F0600000000000000" pitchFamily="50" charset="-128"/>
              </a:rPr>
              <a:t>・おかしや食べ物は児童館の中では食べないでください。</a:t>
            </a:r>
            <a:endParaRPr lang="en-US" altLang="ja-JP" sz="1100" kern="0" noProof="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100" kern="0" noProof="0" dirty="0">
                <a:solidFill>
                  <a:sysClr val="windowText" lastClr="000000"/>
                </a:solidFill>
                <a:latin typeface="HG丸ｺﾞｼｯｸM-PRO" panose="020F0600000000000000" pitchFamily="50" charset="-128"/>
                <a:ea typeface="HG丸ｺﾞｼｯｸM-PRO" panose="020F0600000000000000" pitchFamily="50" charset="-128"/>
              </a:rPr>
              <a:t>・ゲームや携帯電話、貴重品やカギは事務室で預かります。</a:t>
            </a:r>
            <a:endParaRPr lang="en-US" altLang="ja-JP" sz="1100" kern="0" noProof="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100" kern="0" noProof="0" dirty="0">
                <a:solidFill>
                  <a:sysClr val="windowText" lastClr="000000"/>
                </a:solidFill>
                <a:latin typeface="HG丸ｺﾞｼｯｸM-PRO" panose="020F0600000000000000" pitchFamily="50" charset="-128"/>
                <a:ea typeface="HG丸ｺﾞｼｯｸM-PRO" panose="020F0600000000000000" pitchFamily="50" charset="-128"/>
              </a:rPr>
              <a:t>・おもちゃは大切にあつかい、使った後は片づけましょう</a:t>
            </a:r>
            <a:r>
              <a:rPr lang="ja-JP" altLang="en-US" sz="1100" kern="0" dirty="0">
                <a:solidFill>
                  <a:sysClr val="windowText" lastClr="000000"/>
                </a:solidFill>
                <a:latin typeface="HG丸ｺﾞｼｯｸM-PRO" panose="020F0600000000000000" pitchFamily="50" charset="-128"/>
                <a:ea typeface="HG丸ｺﾞｼｯｸM-PRO" panose="020F0600000000000000" pitchFamily="50" charset="-128"/>
              </a:rPr>
              <a:t>。</a:t>
            </a:r>
            <a:endParaRPr lang="en-US" altLang="ja-JP" sz="11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5639EC03-1DF9-D86F-FED5-C5E30DD2E038}"/>
              </a:ext>
            </a:extLst>
          </p:cNvPr>
          <p:cNvSpPr txBox="1"/>
          <p:nvPr/>
        </p:nvSpPr>
        <p:spPr>
          <a:xfrm>
            <a:off x="3752850" y="2482034"/>
            <a:ext cx="3017644" cy="2880000"/>
          </a:xfrm>
          <a:prstGeom prst="rect">
            <a:avLst/>
          </a:prstGeom>
          <a:noFill/>
          <a:ln>
            <a:solidFill>
              <a:srgbClr val="BFBFBF"/>
            </a:solidFill>
          </a:ln>
        </p:spPr>
        <p:txBody>
          <a:bodyPr wrap="square" rtlCol="0">
            <a:spAutoFit/>
          </a:bodyPr>
          <a:lstStyle/>
          <a:p>
            <a:pPr algn="ctr">
              <a:lnSpc>
                <a:spcPct val="150000"/>
              </a:lnSpc>
            </a:pPr>
            <a:r>
              <a:rPr kumimoji="1" lang="ja-JP" altLang="en-US" sz="1400" b="1" dirty="0">
                <a:latin typeface="HG丸ｺﾞｼｯｸM-PRO" panose="020F0600000000000000" pitchFamily="50" charset="-128"/>
                <a:ea typeface="HG丸ｺﾞｼｯｸM-PRO" panose="020F0600000000000000" pitchFamily="50" charset="-128"/>
              </a:rPr>
              <a:t>子育て支援講座</a:t>
            </a:r>
            <a:endParaRPr kumimoji="1" lang="en-US" altLang="ja-JP" sz="1400" b="1" dirty="0">
              <a:latin typeface="HG丸ｺﾞｼｯｸM-PRO" panose="020F0600000000000000" pitchFamily="50" charset="-128"/>
              <a:ea typeface="HG丸ｺﾞｼｯｸM-PRO" panose="020F0600000000000000" pitchFamily="50" charset="-128"/>
            </a:endParaRPr>
          </a:p>
          <a:p>
            <a:pPr algn="ctr">
              <a:lnSpc>
                <a:spcPct val="150000"/>
              </a:lnSpc>
            </a:pPr>
            <a:r>
              <a:rPr kumimoji="1" lang="ja-JP" altLang="en-US" sz="1200" b="1" dirty="0">
                <a:latin typeface="HG丸ｺﾞｼｯｸM-PRO" panose="020F0600000000000000" pitchFamily="50" charset="-128"/>
                <a:ea typeface="HG丸ｺﾞｼｯｸM-PRO" panose="020F0600000000000000" pitchFamily="50" charset="-128"/>
              </a:rPr>
              <a:t>～アタッチメントベビーマッサージ～</a:t>
            </a:r>
            <a:endParaRPr kumimoji="1" lang="en-US" altLang="ja-JP" sz="1200"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50" dirty="0">
                <a:latin typeface="HG丸ｺﾞｼｯｸM-PRO" panose="020F0600000000000000" pitchFamily="50" charset="-128"/>
                <a:ea typeface="HG丸ｺﾞｼｯｸM-PRO" panose="020F0600000000000000" pitchFamily="50" charset="-128"/>
              </a:rPr>
              <a:t>日時：</a:t>
            </a:r>
            <a:r>
              <a:rPr kumimoji="1" lang="en-US" altLang="ja-JP" sz="1050" dirty="0">
                <a:latin typeface="HG丸ｺﾞｼｯｸM-PRO" panose="020F0600000000000000" pitchFamily="50" charset="-128"/>
                <a:ea typeface="HG丸ｺﾞｼｯｸM-PRO" panose="020F0600000000000000" pitchFamily="50" charset="-128"/>
              </a:rPr>
              <a:t>5</a:t>
            </a:r>
            <a:r>
              <a:rPr kumimoji="1" lang="ja-JP" altLang="en-US" sz="1050" dirty="0">
                <a:latin typeface="HG丸ｺﾞｼｯｸM-PRO" panose="020F0600000000000000" pitchFamily="50" charset="-128"/>
                <a:ea typeface="HG丸ｺﾞｼｯｸM-PRO" panose="020F0600000000000000" pitchFamily="50" charset="-128"/>
              </a:rPr>
              <a:t>月</a:t>
            </a:r>
            <a:r>
              <a:rPr kumimoji="1" lang="en-US" altLang="ja-JP" sz="1050" dirty="0">
                <a:latin typeface="HG丸ｺﾞｼｯｸM-PRO" panose="020F0600000000000000" pitchFamily="50" charset="-128"/>
                <a:ea typeface="HG丸ｺﾞｼｯｸM-PRO" panose="020F0600000000000000" pitchFamily="50" charset="-128"/>
              </a:rPr>
              <a:t>28</a:t>
            </a:r>
            <a:r>
              <a:rPr kumimoji="1" lang="ja-JP" altLang="en-US" sz="1050" dirty="0">
                <a:latin typeface="HG丸ｺﾞｼｯｸM-PRO" panose="020F0600000000000000" pitchFamily="50" charset="-128"/>
                <a:ea typeface="HG丸ｺﾞｼｯｸM-PRO" panose="020F0600000000000000" pitchFamily="50" charset="-128"/>
              </a:rPr>
              <a:t>日（水）</a:t>
            </a:r>
            <a:endParaRPr kumimoji="1" lang="en-US" altLang="ja-JP" sz="1050"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50" dirty="0">
                <a:latin typeface="HG丸ｺﾞｼｯｸM-PRO" panose="020F0600000000000000" pitchFamily="50" charset="-128"/>
                <a:ea typeface="HG丸ｺﾞｼｯｸM-PRO" panose="020F0600000000000000" pitchFamily="50" charset="-128"/>
              </a:rPr>
              <a:t>申込：無料（</a:t>
            </a:r>
            <a:r>
              <a:rPr kumimoji="1" lang="en-US" altLang="ja-JP" sz="1050" dirty="0">
                <a:latin typeface="HG丸ｺﾞｼｯｸM-PRO" panose="020F0600000000000000" pitchFamily="50" charset="-128"/>
                <a:ea typeface="HG丸ｺﾞｼｯｸM-PRO" panose="020F0600000000000000" pitchFamily="50" charset="-128"/>
              </a:rPr>
              <a:t>3</a:t>
            </a:r>
            <a:r>
              <a:rPr kumimoji="1" lang="ja-JP" altLang="en-US" sz="1050" dirty="0">
                <a:latin typeface="HG丸ｺﾞｼｯｸM-PRO" panose="020F0600000000000000" pitchFamily="50" charset="-128"/>
                <a:ea typeface="HG丸ｺﾞｼｯｸM-PRO" panose="020F0600000000000000" pitchFamily="50" charset="-128"/>
              </a:rPr>
              <a:t>ヶ月～首が座ってから参加可）</a:t>
            </a:r>
            <a:endParaRPr kumimoji="1" lang="en-US" altLang="ja-JP" sz="1050"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50" dirty="0">
                <a:latin typeface="HG丸ｺﾞｼｯｸM-PRO" panose="020F0600000000000000" pitchFamily="50" charset="-128"/>
                <a:ea typeface="HG丸ｺﾞｼｯｸM-PRO" panose="020F0600000000000000" pitchFamily="50" charset="-128"/>
              </a:rPr>
              <a:t>事前申込制　</a:t>
            </a:r>
            <a:r>
              <a:rPr kumimoji="1" lang="en-US" altLang="ja-JP" sz="1050" dirty="0">
                <a:latin typeface="HG丸ｺﾞｼｯｸM-PRO" panose="020F0600000000000000" pitchFamily="50" charset="-128"/>
                <a:ea typeface="HG丸ｺﾞｼｯｸM-PRO" panose="020F0600000000000000" pitchFamily="50" charset="-128"/>
              </a:rPr>
              <a:t>10</a:t>
            </a:r>
            <a:r>
              <a:rPr kumimoji="1" lang="ja-JP" altLang="en-US" sz="1050" dirty="0">
                <a:latin typeface="HG丸ｺﾞｼｯｸM-PRO" panose="020F0600000000000000" pitchFamily="50" charset="-128"/>
                <a:ea typeface="HG丸ｺﾞｼｯｸM-PRO" panose="020F0600000000000000" pitchFamily="50" charset="-128"/>
              </a:rPr>
              <a:t>組まで</a:t>
            </a:r>
            <a:endParaRPr kumimoji="1" lang="en-US" altLang="ja-JP" sz="1050"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50" dirty="0">
                <a:latin typeface="HG丸ｺﾞｼｯｸM-PRO" panose="020F0600000000000000" pitchFamily="50" charset="-128"/>
                <a:ea typeface="HG丸ｺﾞｼｯｸM-PRO" panose="020F0600000000000000" pitchFamily="50" charset="-128"/>
              </a:rPr>
              <a:t>持ち物：バスタオル</a:t>
            </a:r>
            <a:endParaRPr kumimoji="1" lang="en-US" altLang="ja-JP" sz="1050"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50" dirty="0">
                <a:latin typeface="HG丸ｺﾞｼｯｸM-PRO" panose="020F0600000000000000" pitchFamily="50" charset="-128"/>
                <a:ea typeface="HG丸ｺﾞｼｯｸM-PRO" panose="020F0600000000000000" pitchFamily="50" charset="-128"/>
              </a:rPr>
              <a:t>　　　　おむつ替えシート</a:t>
            </a:r>
            <a:endParaRPr kumimoji="1" lang="en-US" altLang="ja-JP" sz="1050"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50" dirty="0">
                <a:latin typeface="HG丸ｺﾞｼｯｸM-PRO" panose="020F0600000000000000" pitchFamily="50" charset="-128"/>
                <a:ea typeface="HG丸ｺﾞｼｯｸM-PRO" panose="020F0600000000000000" pitchFamily="50" charset="-128"/>
              </a:rPr>
              <a:t>　　　　飲み物</a:t>
            </a:r>
            <a:endParaRPr kumimoji="1" lang="en-US" altLang="ja-JP" sz="1000" dirty="0">
              <a:latin typeface="HG丸ｺﾞｼｯｸM-PRO" panose="020F0600000000000000" pitchFamily="50" charset="-128"/>
              <a:ea typeface="HG丸ｺﾞｼｯｸM-PRO" panose="020F0600000000000000" pitchFamily="50" charset="-128"/>
            </a:endParaRPr>
          </a:p>
          <a:p>
            <a:pPr>
              <a:lnSpc>
                <a:spcPct val="150000"/>
              </a:lnSpc>
            </a:pPr>
            <a:r>
              <a:rPr kumimoji="1" lang="en-US" altLang="ja-JP" sz="1050" dirty="0">
                <a:latin typeface="HG丸ｺﾞｼｯｸM-PRO" panose="020F0600000000000000" pitchFamily="50" charset="-128"/>
                <a:ea typeface="HG丸ｺﾞｼｯｸM-PRO" panose="020F0600000000000000" pitchFamily="50" charset="-128"/>
              </a:rPr>
              <a:t>TEL</a:t>
            </a:r>
            <a:r>
              <a:rPr kumimoji="1" lang="ja-JP" altLang="en-US" sz="1050" dirty="0">
                <a:latin typeface="HG丸ｺﾞｼｯｸM-PRO" panose="020F0600000000000000" pitchFamily="50" charset="-128"/>
                <a:ea typeface="HG丸ｺﾞｼｯｸM-PRO" panose="020F0600000000000000" pitchFamily="50" charset="-128"/>
              </a:rPr>
              <a:t>：</a:t>
            </a:r>
            <a:r>
              <a:rPr kumimoji="1" lang="en-US" altLang="ja-JP" sz="1050" dirty="0">
                <a:latin typeface="HG丸ｺﾞｼｯｸM-PRO" panose="020F0600000000000000" pitchFamily="50" charset="-128"/>
                <a:ea typeface="HG丸ｺﾞｼｯｸM-PRO" panose="020F0600000000000000" pitchFamily="50" charset="-128"/>
              </a:rPr>
              <a:t>075-822-4789</a:t>
            </a:r>
          </a:p>
          <a:p>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050" dirty="0">
                <a:latin typeface="HG丸ｺﾞｼｯｸM-PRO" panose="020F0600000000000000" pitchFamily="50" charset="-128"/>
                <a:ea typeface="HG丸ｺﾞｼｯｸM-PRO" panose="020F0600000000000000" pitchFamily="50" charset="-128"/>
              </a:rPr>
              <a:t>便秘や下痢の解消に！</a:t>
            </a:r>
            <a:endParaRPr kumimoji="1" lang="en-US" altLang="ja-JP" sz="105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ママも一緒にリラックスしましょう♪</a:t>
            </a:r>
          </a:p>
        </p:txBody>
      </p:sp>
      <p:pic>
        <p:nvPicPr>
          <p:cNvPr id="12" name="図 11">
            <a:extLst>
              <a:ext uri="{FF2B5EF4-FFF2-40B4-BE49-F238E27FC236}">
                <a16:creationId xmlns:a16="http://schemas.microsoft.com/office/drawing/2014/main" id="{FA94B21D-FB3D-867B-DDB8-B190F7CC84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234" y="4119843"/>
            <a:ext cx="1332160" cy="922140"/>
          </a:xfrm>
          <a:prstGeom prst="rect">
            <a:avLst/>
          </a:prstGeom>
        </p:spPr>
      </p:pic>
      <p:pic>
        <p:nvPicPr>
          <p:cNvPr id="16" name="図 15">
            <a:extLst>
              <a:ext uri="{FF2B5EF4-FFF2-40B4-BE49-F238E27FC236}">
                <a16:creationId xmlns:a16="http://schemas.microsoft.com/office/drawing/2014/main" id="{40B40EF6-18FB-A000-8319-65DA2E5BC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2830" y="6597854"/>
            <a:ext cx="1421162" cy="2102887"/>
          </a:xfrm>
          <a:prstGeom prst="rect">
            <a:avLst/>
          </a:prstGeom>
        </p:spPr>
      </p:pic>
      <p:pic>
        <p:nvPicPr>
          <p:cNvPr id="21" name="図 20">
            <a:extLst>
              <a:ext uri="{FF2B5EF4-FFF2-40B4-BE49-F238E27FC236}">
                <a16:creationId xmlns:a16="http://schemas.microsoft.com/office/drawing/2014/main" id="{D62CC8A8-3A5C-6367-071A-75E8AF21F0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96346">
            <a:off x="2957421" y="138437"/>
            <a:ext cx="1175977" cy="810261"/>
          </a:xfrm>
          <a:prstGeom prst="rect">
            <a:avLst/>
          </a:prstGeom>
        </p:spPr>
      </p:pic>
      <p:pic>
        <p:nvPicPr>
          <p:cNvPr id="23" name="図 22">
            <a:extLst>
              <a:ext uri="{FF2B5EF4-FFF2-40B4-BE49-F238E27FC236}">
                <a16:creationId xmlns:a16="http://schemas.microsoft.com/office/drawing/2014/main" id="{34D7794A-AEB4-8DCC-0ECA-692CC428E9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30313">
            <a:off x="149465" y="245560"/>
            <a:ext cx="862316" cy="596013"/>
          </a:xfrm>
          <a:prstGeom prst="rect">
            <a:avLst/>
          </a:prstGeom>
        </p:spPr>
      </p:pic>
      <p:pic>
        <p:nvPicPr>
          <p:cNvPr id="26" name="図 25">
            <a:extLst>
              <a:ext uri="{FF2B5EF4-FFF2-40B4-BE49-F238E27FC236}">
                <a16:creationId xmlns:a16="http://schemas.microsoft.com/office/drawing/2014/main" id="{2E5B1BFC-9763-0DD9-0FC7-C9B8A2B9D9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9760" y="8459642"/>
            <a:ext cx="1337593" cy="1653902"/>
          </a:xfrm>
          <a:prstGeom prst="rect">
            <a:avLst/>
          </a:prstGeom>
        </p:spPr>
      </p:pic>
      <p:pic>
        <p:nvPicPr>
          <p:cNvPr id="28" name="図 27">
            <a:extLst>
              <a:ext uri="{FF2B5EF4-FFF2-40B4-BE49-F238E27FC236}">
                <a16:creationId xmlns:a16="http://schemas.microsoft.com/office/drawing/2014/main" id="{068CFF99-EACE-667E-A582-A7A57F4A26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1189" y="8811875"/>
            <a:ext cx="961009" cy="1270755"/>
          </a:xfrm>
          <a:prstGeom prst="rect">
            <a:avLst/>
          </a:prstGeom>
        </p:spPr>
      </p:pic>
      <p:sp>
        <p:nvSpPr>
          <p:cNvPr id="4" name="テキスト ボックス 3">
            <a:extLst>
              <a:ext uri="{FF2B5EF4-FFF2-40B4-BE49-F238E27FC236}">
                <a16:creationId xmlns:a16="http://schemas.microsoft.com/office/drawing/2014/main" id="{5D6C6FBD-CF7B-000B-A827-56E61E073C76}"/>
              </a:ext>
            </a:extLst>
          </p:cNvPr>
          <p:cNvSpPr txBox="1"/>
          <p:nvPr/>
        </p:nvSpPr>
        <p:spPr>
          <a:xfrm>
            <a:off x="4166845" y="30996"/>
            <a:ext cx="2603649" cy="2412000"/>
          </a:xfrm>
          <a:prstGeom prst="rect">
            <a:avLst/>
          </a:prstGeom>
          <a:noFill/>
          <a:ln>
            <a:solidFill>
              <a:srgbClr val="BFBFBF"/>
            </a:solidFill>
          </a:ln>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壬生児童館</a:t>
            </a:r>
            <a:r>
              <a:rPr kumimoji="1" lang="en-US" altLang="ja-JP" dirty="0">
                <a:latin typeface="HG丸ｺﾞｼｯｸM-PRO" panose="020F0600000000000000" pitchFamily="50" charset="-128"/>
                <a:ea typeface="HG丸ｺﾞｼｯｸM-PRO" panose="020F0600000000000000" pitchFamily="50" charset="-128"/>
              </a:rPr>
              <a:t>Instagram</a:t>
            </a:r>
          </a:p>
          <a:p>
            <a:pPr algn="ctr"/>
            <a:r>
              <a:rPr kumimoji="1" lang="ja-JP" altLang="en-US" dirty="0">
                <a:latin typeface="HG丸ｺﾞｼｯｸM-PRO" panose="020F0600000000000000" pitchFamily="50" charset="-128"/>
                <a:ea typeface="HG丸ｺﾞｼｯｸM-PRO" panose="020F0600000000000000" pitchFamily="50" charset="-128"/>
              </a:rPr>
              <a:t>できました！</a:t>
            </a:r>
          </a:p>
        </p:txBody>
      </p:sp>
      <p:pic>
        <p:nvPicPr>
          <p:cNvPr id="8" name="図 7">
            <a:extLst>
              <a:ext uri="{FF2B5EF4-FFF2-40B4-BE49-F238E27FC236}">
                <a16:creationId xmlns:a16="http://schemas.microsoft.com/office/drawing/2014/main" id="{034CDB24-6859-90A2-38CF-682ACC2455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3625" y="749147"/>
            <a:ext cx="1429417" cy="1672565"/>
          </a:xfrm>
          <a:prstGeom prst="rect">
            <a:avLst/>
          </a:prstGeom>
        </p:spPr>
      </p:pic>
    </p:spTree>
    <p:extLst>
      <p:ext uri="{BB962C8B-B14F-4D97-AF65-F5344CB8AC3E}">
        <p14:creationId xmlns:p14="http://schemas.microsoft.com/office/powerpoint/2010/main" val="25858458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3685</TotalTime>
  <Words>1582</Words>
  <Application>Microsoft Office PowerPoint</Application>
  <PresentationFormat>ワイド画面</PresentationFormat>
  <Paragraphs>296</Paragraphs>
  <Slides>2</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07にくまるフォント</vt:lpstr>
      <vt:lpstr>07やさしさゴシック手書き</vt:lpstr>
      <vt:lpstr>HGS創英角ﾎﾟｯﾌﾟ体</vt:lpstr>
      <vt:lpstr>HG丸ｺﾞｼｯｸM-PRO</vt:lpstr>
      <vt:lpstr>Meiryo UI</vt:lpstr>
      <vt:lpstr>Noto Sans JP</vt:lpstr>
      <vt:lpstr>ゆず ポップ A [M] Bold</vt:lpstr>
      <vt:lpstr>游ゴシック</vt:lpstr>
      <vt:lpstr>游ゴシック</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mibu1-PC</dc:creator>
  <cp:lastModifiedBy>mibu@kyo-yancha.ne.jp</cp:lastModifiedBy>
  <cp:revision>222</cp:revision>
  <cp:lastPrinted>2025-04-22T03:23:40Z</cp:lastPrinted>
  <dcterms:created xsi:type="dcterms:W3CDTF">2021-05-21T02:13:57Z</dcterms:created>
  <dcterms:modified xsi:type="dcterms:W3CDTF">2025-05-01T08:48:39Z</dcterms:modified>
</cp:coreProperties>
</file>