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6858000" cy="12192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bu1-PC" initials="m" lastIdx="3" clrIdx="0">
    <p:extLst>
      <p:ext uri="{19B8F6BF-5375-455C-9EA6-DF929625EA0E}">
        <p15:presenceInfo xmlns:p15="http://schemas.microsoft.com/office/powerpoint/2012/main" userId="mibu1-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93542" autoAdjust="0"/>
  </p:normalViewPr>
  <p:slideViewPr>
    <p:cSldViewPr snapToGrid="0">
      <p:cViewPr varScale="1">
        <p:scale>
          <a:sx n="40" d="100"/>
          <a:sy n="40" d="100"/>
        </p:scale>
        <p:origin x="264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4497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4497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r">
              <a:defRPr sz="1200"/>
            </a:lvl1pPr>
          </a:lstStyle>
          <a:p>
            <a:fld id="{8BECE98A-2EA6-4F9F-8550-3E89CCF13A64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32050" y="1233488"/>
            <a:ext cx="18716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43" tIns="45171" rIns="90343" bIns="4517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14"/>
            <a:ext cx="5388610" cy="3885106"/>
          </a:xfrm>
          <a:prstGeom prst="rect">
            <a:avLst/>
          </a:prstGeom>
        </p:spPr>
        <p:txBody>
          <a:bodyPr vert="horz" lIns="90343" tIns="45171" rIns="90343" bIns="4517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817"/>
            <a:ext cx="2918831" cy="494497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817"/>
            <a:ext cx="2918831" cy="494497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r">
              <a:defRPr sz="1200"/>
            </a:lvl1pPr>
          </a:lstStyle>
          <a:p>
            <a:fld id="{264E8A2D-7806-45E4-8491-D5F432B5C9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47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C35F9-2302-2B4A-403A-BA212AD2C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3C72370-E149-7B09-2263-DB61D0C8AC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AFB6D24-4CF9-B95E-EA06-4B94F592B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DFB12A-7B73-2130-BD03-F1B0AFF8C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E8A2D-7806-45E4-8491-D5F432B5C9B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84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81F2-5893-447A-9500-DF3F74FED6DF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8704-75A2-45C9-8A38-A6C121C92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96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81F2-5893-447A-9500-DF3F74FED6DF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8704-75A2-45C9-8A38-A6C121C92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4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81F2-5893-447A-9500-DF3F74FED6DF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8704-75A2-45C9-8A38-A6C121C92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67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81F2-5893-447A-9500-DF3F74FED6DF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8704-75A2-45C9-8A38-A6C121C92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95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81F2-5893-447A-9500-DF3F74FED6DF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8704-75A2-45C9-8A38-A6C121C92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55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81F2-5893-447A-9500-DF3F74FED6DF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8704-75A2-45C9-8A38-A6C121C92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00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81F2-5893-447A-9500-DF3F74FED6DF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8704-75A2-45C9-8A38-A6C121C92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1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81F2-5893-447A-9500-DF3F74FED6DF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8704-75A2-45C9-8A38-A6C121C92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02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81F2-5893-447A-9500-DF3F74FED6DF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8704-75A2-45C9-8A38-A6C121C92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57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81F2-5893-447A-9500-DF3F74FED6DF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8704-75A2-45C9-8A38-A6C121C92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81F2-5893-447A-9500-DF3F74FED6DF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8704-75A2-45C9-8A38-A6C121C92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52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81F2-5893-447A-9500-DF3F74FED6DF}" type="datetimeFigureOut">
              <a:rPr kumimoji="1" lang="ja-JP" altLang="en-US" smtClean="0"/>
              <a:t>2025/10/28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78704-75A2-45C9-8A38-A6C121C926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98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4335E-308B-697A-A07D-9EEF26C5E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5DCC5C6-7580-2F5F-F6D8-42B7A1BB8CA0}"/>
              </a:ext>
            </a:extLst>
          </p:cNvPr>
          <p:cNvSpPr txBox="1"/>
          <p:nvPr/>
        </p:nvSpPr>
        <p:spPr>
          <a:xfrm>
            <a:off x="1375361" y="631890"/>
            <a:ext cx="41368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u="none" strike="noStrike" dirty="0"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公益社団法人  京都市児童館学童連盟  京都市壬生児童館</a:t>
            </a:r>
            <a:endParaRPr lang="en-US" altLang="zh-TW" sz="900" u="none" strike="noStrike" dirty="0">
              <a:effectLst/>
              <a:latin typeface="07やさしさゴシック手書き" panose="02000600000000000000" pitchFamily="50" charset="-128"/>
              <a:ea typeface="07やさしさゴシック手書き" panose="02000600000000000000" pitchFamily="50" charset="-128"/>
            </a:endParaRPr>
          </a:p>
          <a:p>
            <a:r>
              <a:rPr lang="ja-JP" altLang="en-US" sz="900" u="none" strike="noStrike" dirty="0"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〒</a:t>
            </a:r>
            <a:r>
              <a:rPr lang="en-US" altLang="ja-JP" sz="900" u="none" strike="noStrike" dirty="0"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604-8433</a:t>
            </a:r>
            <a:r>
              <a:rPr lang="ja-JP" altLang="en-US" sz="900" u="none" strike="noStrike" dirty="0"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京都市中京区西ノ京北小路町</a:t>
            </a:r>
            <a:r>
              <a:rPr lang="en-US" altLang="ja-JP" sz="900" u="none" strike="noStrike" dirty="0"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5</a:t>
            </a:r>
            <a:r>
              <a:rPr lang="ja-JP" altLang="en-US" sz="900" u="none" strike="noStrike" dirty="0"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番地</a:t>
            </a:r>
            <a:endParaRPr lang="en-US" altLang="ja-JP" sz="900" u="none" strike="noStrike" dirty="0">
              <a:effectLst/>
              <a:latin typeface="07やさしさゴシック手書き" panose="02000600000000000000" pitchFamily="50" charset="-128"/>
              <a:ea typeface="07やさしさゴシック手書き" panose="02000600000000000000" pitchFamily="50" charset="-128"/>
            </a:endParaRPr>
          </a:p>
          <a:p>
            <a:r>
              <a:rPr lang="en-US" altLang="ja-JP" sz="900" u="none" strike="noStrike" dirty="0"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TEL</a:t>
            </a:r>
            <a:r>
              <a:rPr lang="ja-JP" altLang="en-US" sz="900" u="none" strike="noStrike" dirty="0"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＆</a:t>
            </a:r>
            <a:r>
              <a:rPr lang="en-US" altLang="ja-JP" sz="900" u="none" strike="noStrike" dirty="0"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FAX</a:t>
            </a:r>
            <a:r>
              <a:rPr lang="ja-JP" altLang="en-US" sz="900" u="none" strike="noStrike" dirty="0"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（</a:t>
            </a:r>
            <a:r>
              <a:rPr lang="en-US" altLang="ja-JP" sz="900" u="none" strike="noStrike" dirty="0"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075</a:t>
            </a:r>
            <a:r>
              <a:rPr lang="ja-JP" altLang="en-US" sz="900" u="none" strike="noStrike" dirty="0"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）</a:t>
            </a:r>
            <a:r>
              <a:rPr lang="en-US" altLang="ja-JP" sz="900" u="none" strike="noStrike" dirty="0"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822-4789</a:t>
            </a:r>
            <a:r>
              <a:rPr lang="ja-JP" altLang="en-US" sz="900" u="none" strike="noStrike" dirty="0"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　</a:t>
            </a:r>
            <a:r>
              <a:rPr lang="fr-FR" altLang="ja-JP" sz="900" u="none" strike="noStrike" dirty="0"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E</a:t>
            </a:r>
            <a:r>
              <a:rPr lang="ja-JP" altLang="fr-FR" sz="900" u="none" strike="noStrike" dirty="0"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－</a:t>
            </a:r>
            <a:r>
              <a:rPr lang="fr-FR" altLang="ja-JP" sz="900" u="none" strike="noStrike" dirty="0">
                <a:effectLst/>
                <a:latin typeface="07やさしさゴシック手書き" panose="02000600000000000000" pitchFamily="50" charset="-128"/>
                <a:ea typeface="07やさしさゴシック手書き" panose="02000600000000000000" pitchFamily="50" charset="-128"/>
              </a:rPr>
              <a:t>mail     mibu@kyo-yancha.ne.jp</a:t>
            </a:r>
            <a:endParaRPr lang="en-US" altLang="ja-JP" sz="900" b="1" i="0" u="none" strike="noStrike" dirty="0">
              <a:solidFill>
                <a:srgbClr val="000000"/>
              </a:solidFill>
              <a:effectLst/>
              <a:latin typeface="07やさしさゴシック手書き" panose="02000600000000000000" pitchFamily="50" charset="-128"/>
              <a:ea typeface="07やさしさゴシック手書き" panose="0200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6E70DDB-B593-C27B-7099-6C0B9ED6A4F4}"/>
              </a:ext>
            </a:extLst>
          </p:cNvPr>
          <p:cNvSpPr txBox="1"/>
          <p:nvPr/>
        </p:nvSpPr>
        <p:spPr>
          <a:xfrm>
            <a:off x="613222" y="47591"/>
            <a:ext cx="50882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5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scadia Code" panose="020B0609020000020004" pitchFamily="49" charset="0"/>
              </a:rPr>
              <a:t>みぶじどうかんだより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D45B42A3-A51D-A0F9-6B47-E67B77B88612}"/>
              </a:ext>
            </a:extLst>
          </p:cNvPr>
          <p:cNvGraphicFramePr>
            <a:graphicFrameLocks noGrp="1"/>
          </p:cNvGraphicFramePr>
          <p:nvPr/>
        </p:nvGraphicFramePr>
        <p:xfrm>
          <a:off x="3873500" y="1822450"/>
          <a:ext cx="208280" cy="2971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2671465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172787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2885616-4A3E-5EC4-388B-4BE658CD97E7}"/>
              </a:ext>
            </a:extLst>
          </p:cNvPr>
          <p:cNvSpPr txBox="1"/>
          <p:nvPr/>
        </p:nvSpPr>
        <p:spPr>
          <a:xfrm>
            <a:off x="616464" y="657898"/>
            <a:ext cx="991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2025</a:t>
            </a:r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    </a:t>
            </a:r>
            <a:r>
              <a:rPr kumimoji="1" lang="en-US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月号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598B714-C7F3-3788-D4D4-92490A9EC349}"/>
              </a:ext>
            </a:extLst>
          </p:cNvPr>
          <p:cNvSpPr txBox="1"/>
          <p:nvPr/>
        </p:nvSpPr>
        <p:spPr>
          <a:xfrm>
            <a:off x="8281649" y="5458473"/>
            <a:ext cx="927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避難訓練 　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火災</a:t>
            </a:r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DFD9750-3618-9507-6583-4CB1BAE8D921}"/>
              </a:ext>
            </a:extLst>
          </p:cNvPr>
          <p:cNvSpPr txBox="1"/>
          <p:nvPr/>
        </p:nvSpPr>
        <p:spPr>
          <a:xfrm>
            <a:off x="7648102" y="5447922"/>
            <a:ext cx="1003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将棋クラブ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algn="ctr"/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11:15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～</a:t>
            </a:r>
          </a:p>
        </p:txBody>
      </p:sp>
      <p:sp>
        <p:nvSpPr>
          <p:cNvPr id="66" name="矢印: 右 65">
            <a:extLst>
              <a:ext uri="{FF2B5EF4-FFF2-40B4-BE49-F238E27FC236}">
                <a16:creationId xmlns:a16="http://schemas.microsoft.com/office/drawing/2014/main" id="{E3ED4D2D-C474-BCE1-C0ED-FBD6B3719BA7}"/>
              </a:ext>
            </a:extLst>
          </p:cNvPr>
          <p:cNvSpPr/>
          <p:nvPr/>
        </p:nvSpPr>
        <p:spPr>
          <a:xfrm>
            <a:off x="-4325084" y="6313651"/>
            <a:ext cx="2964989" cy="110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510C200-788C-9761-F736-F505DD863FB4}"/>
              </a:ext>
            </a:extLst>
          </p:cNvPr>
          <p:cNvSpPr txBox="1"/>
          <p:nvPr/>
        </p:nvSpPr>
        <p:spPr>
          <a:xfrm>
            <a:off x="7207813" y="6430280"/>
            <a:ext cx="1047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畑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クラブ</a:t>
            </a:r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3:30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(1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年生</a:t>
            </a:r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algn="ctr"/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4:00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(2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年生～</a:t>
            </a:r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4EC474-BA79-F9E7-84FB-C906A89618CF}"/>
              </a:ext>
            </a:extLst>
          </p:cNvPr>
          <p:cNvSpPr txBox="1"/>
          <p:nvPr/>
        </p:nvSpPr>
        <p:spPr>
          <a:xfrm>
            <a:off x="-510022" y="6760051"/>
            <a:ext cx="61542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100" dirty="0"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  <a:p>
            <a:endParaRPr kumimoji="1" lang="en-US" altLang="ja-JP" sz="1100" dirty="0"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  <a:p>
            <a:endParaRPr kumimoji="1" lang="en-US" altLang="ja-JP" sz="1100" dirty="0"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</p:txBody>
      </p:sp>
      <p:sp>
        <p:nvSpPr>
          <p:cNvPr id="36" name="テキスト ボックス 62">
            <a:extLst>
              <a:ext uri="{FF2B5EF4-FFF2-40B4-BE49-F238E27FC236}">
                <a16:creationId xmlns:a16="http://schemas.microsoft.com/office/drawing/2014/main" id="{3625515B-38AF-11C6-38CD-C040081C5A67}"/>
              </a:ext>
            </a:extLst>
          </p:cNvPr>
          <p:cNvSpPr txBox="1"/>
          <p:nvPr/>
        </p:nvSpPr>
        <p:spPr>
          <a:xfrm>
            <a:off x="7886881" y="4508679"/>
            <a:ext cx="85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トランポリン教室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algn="ctr"/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 A/10:15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～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algn="ctr"/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 B/11:05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～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29" name="フレーム 28">
            <a:extLst>
              <a:ext uri="{FF2B5EF4-FFF2-40B4-BE49-F238E27FC236}">
                <a16:creationId xmlns:a16="http://schemas.microsoft.com/office/drawing/2014/main" id="{4B4CA4F7-CE05-27A0-3944-7E214DB71205}"/>
              </a:ext>
            </a:extLst>
          </p:cNvPr>
          <p:cNvSpPr/>
          <p:nvPr/>
        </p:nvSpPr>
        <p:spPr>
          <a:xfrm>
            <a:off x="-14221" y="9834623"/>
            <a:ext cx="6781601" cy="2362506"/>
          </a:xfrm>
          <a:prstGeom prst="frame">
            <a:avLst>
              <a:gd name="adj1" fmla="val 2476"/>
            </a:avLst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383351-54B7-2371-C620-89847B69C141}"/>
              </a:ext>
            </a:extLst>
          </p:cNvPr>
          <p:cNvSpPr txBox="1"/>
          <p:nvPr/>
        </p:nvSpPr>
        <p:spPr>
          <a:xfrm>
            <a:off x="-6906648" y="8022508"/>
            <a:ext cx="6291256" cy="362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 </a:t>
            </a:r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●冬休みの期間中は</a:t>
            </a:r>
            <a:r>
              <a:rPr kumimoji="1" lang="en-US" altLang="ja-JP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8</a:t>
            </a:r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時から開館しております。</a:t>
            </a:r>
            <a:endParaRPr kumimoji="1" lang="en-US" altLang="ja-JP" sz="1050" dirty="0"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  <a:p>
            <a:r>
              <a:rPr kumimoji="1" lang="ja-JP" altLang="en-US" sz="1050" b="1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　　ただし、</a:t>
            </a:r>
            <a:r>
              <a:rPr kumimoji="1" lang="en-US" altLang="ja-JP" sz="1050" b="1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12</a:t>
            </a:r>
            <a:r>
              <a:rPr kumimoji="1" lang="ja-JP" altLang="en-US" sz="1050" b="1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月</a:t>
            </a:r>
            <a:r>
              <a:rPr kumimoji="1" lang="en-US" altLang="ja-JP" sz="1050" b="1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29</a:t>
            </a:r>
            <a:r>
              <a:rPr kumimoji="1" lang="ja-JP" altLang="en-US" sz="1050" b="1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日</a:t>
            </a:r>
            <a:r>
              <a:rPr kumimoji="1" lang="en-US" altLang="ja-JP" sz="1050" b="1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(</a:t>
            </a:r>
            <a:r>
              <a:rPr kumimoji="1" lang="ja-JP" altLang="en-US" sz="1050" b="1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日</a:t>
            </a:r>
            <a:r>
              <a:rPr kumimoji="1" lang="en-US" altLang="ja-JP" sz="1050" b="1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)</a:t>
            </a:r>
            <a:r>
              <a:rPr kumimoji="1" lang="ja-JP" altLang="en-US" sz="1050" b="1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～</a:t>
            </a:r>
            <a:r>
              <a:rPr kumimoji="1" lang="en-US" altLang="ja-JP" sz="1050" b="1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1</a:t>
            </a:r>
            <a:r>
              <a:rPr kumimoji="1" lang="ja-JP" altLang="en-US" sz="1050" b="1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月</a:t>
            </a:r>
            <a:r>
              <a:rPr kumimoji="1" lang="en-US" altLang="ja-JP" sz="1050" b="1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3</a:t>
            </a:r>
            <a:r>
              <a:rPr kumimoji="1" lang="ja-JP" altLang="en-US" sz="1050" b="1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日</a:t>
            </a:r>
            <a:r>
              <a:rPr kumimoji="1" lang="en-US" altLang="ja-JP" sz="1050" b="1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(</a:t>
            </a:r>
            <a:r>
              <a:rPr kumimoji="1" lang="ja-JP" altLang="en-US" sz="1050" b="1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金</a:t>
            </a:r>
            <a:r>
              <a:rPr kumimoji="1" lang="en-US" altLang="ja-JP" sz="1050" b="1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)</a:t>
            </a:r>
            <a:r>
              <a:rPr kumimoji="1" lang="ja-JP" altLang="en-US" sz="1050" b="1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までは閉館となります。</a:t>
            </a:r>
            <a:endParaRPr kumimoji="1" lang="en-US" altLang="ja-JP" sz="1050" b="1" dirty="0"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  <a:p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　　登館の際は、</a:t>
            </a:r>
            <a:r>
              <a:rPr kumimoji="1" lang="en-US" altLang="ja-JP" sz="1200" b="1" u="sng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9</a:t>
            </a:r>
            <a:r>
              <a:rPr kumimoji="1" lang="ja-JP" altLang="en-US" sz="1200" b="1" u="sng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時</a:t>
            </a:r>
            <a:r>
              <a:rPr kumimoji="1" lang="en-US" altLang="ja-JP" sz="1200" b="1" u="sng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40</a:t>
            </a:r>
            <a:r>
              <a:rPr kumimoji="1" lang="ja-JP" altLang="en-US" sz="1200" b="1" u="sng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分までに登館してください</a:t>
            </a:r>
            <a:r>
              <a:rPr kumimoji="1" lang="ja-JP" altLang="en-US" sz="1200" b="1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。</a:t>
            </a:r>
            <a:endParaRPr kumimoji="1" lang="en-US" altLang="ja-JP" sz="1200" b="1" dirty="0"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  <a:p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　　</a:t>
            </a:r>
            <a:r>
              <a:rPr kumimoji="1" lang="en-US" altLang="ja-JP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8</a:t>
            </a:r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時～</a:t>
            </a:r>
            <a:r>
              <a:rPr kumimoji="1" lang="en-US" altLang="ja-JP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9</a:t>
            </a:r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時</a:t>
            </a:r>
            <a:r>
              <a:rPr kumimoji="1" lang="en-US" altLang="ja-JP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40</a:t>
            </a:r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分までは、学校の宿題やお家でされているドリル、読書をする時間となります。</a:t>
            </a:r>
            <a:endParaRPr kumimoji="1" lang="en-US" altLang="ja-JP" sz="1050" dirty="0"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  <a:p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　　</a:t>
            </a:r>
            <a:r>
              <a:rPr kumimoji="1" lang="en-US" altLang="ja-JP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7</a:t>
            </a:r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日</a:t>
            </a:r>
            <a:r>
              <a:rPr kumimoji="1" lang="en-US" altLang="ja-JP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(</a:t>
            </a:r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火</a:t>
            </a:r>
            <a:r>
              <a:rPr kumimoji="1" lang="en-US" altLang="ja-JP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)</a:t>
            </a:r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まではお弁当・水筒の用意をお願いします。</a:t>
            </a:r>
            <a:endParaRPr kumimoji="1" lang="en-US" altLang="ja-JP" sz="1050" dirty="0"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  <a:p>
            <a:endParaRPr kumimoji="1" lang="en-US" altLang="ja-JP" sz="1050" dirty="0"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  <a:p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　●「一般来館」で利用される際は</a:t>
            </a:r>
            <a:r>
              <a:rPr kumimoji="1" lang="en-US" altLang="ja-JP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10</a:t>
            </a:r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時から</a:t>
            </a:r>
            <a:r>
              <a:rPr kumimoji="1" lang="en-US" altLang="ja-JP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17</a:t>
            </a:r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時までとなります。</a:t>
            </a:r>
            <a:endParaRPr kumimoji="1" lang="en-US" altLang="ja-JP" sz="1050" dirty="0"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  <a:p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　　昼食は一度帰宅して食べ、</a:t>
            </a:r>
            <a:r>
              <a:rPr kumimoji="1" lang="en-US" altLang="ja-JP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13</a:t>
            </a:r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時から来館できます。水筒を必ずお持ちください。</a:t>
            </a:r>
            <a:endParaRPr kumimoji="1" lang="en-US" altLang="ja-JP" sz="1050" dirty="0"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  <a:p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　　おやつは館で食べず「お持ち帰り」となります。</a:t>
            </a:r>
            <a:endParaRPr kumimoji="1" lang="en-US" altLang="ja-JP" sz="1050" dirty="0"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  <a:p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　　</a:t>
            </a:r>
            <a:endParaRPr kumimoji="1" lang="en-US" altLang="ja-JP" sz="1050" dirty="0"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  <a:p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　●</a:t>
            </a:r>
            <a:r>
              <a:rPr kumimoji="1" lang="en-US" altLang="ja-JP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18</a:t>
            </a:r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日</a:t>
            </a:r>
            <a:r>
              <a:rPr kumimoji="1" lang="en-US" altLang="ja-JP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(</a:t>
            </a:r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土</a:t>
            </a:r>
            <a:r>
              <a:rPr kumimoji="1" lang="en-US" altLang="ja-JP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)</a:t>
            </a:r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は、</a:t>
            </a:r>
            <a:r>
              <a:rPr lang="ja-JP" altLang="en-US" sz="1050" b="0" i="0" dirty="0">
                <a:effectLst/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「京の匠の技を知る！伝統工芸体験」 ～京焼・清水焼の絵付け体験会～</a:t>
            </a:r>
            <a:endParaRPr lang="en-US" altLang="ja-JP" sz="1050" b="0" i="0" dirty="0">
              <a:effectLst/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  <a:p>
            <a:r>
              <a:rPr kumimoji="1" lang="ja-JP" altLang="en-US" sz="1050" dirty="0">
                <a:latin typeface="Noto Sans JP"/>
                <a:ea typeface="ゆず ポップ A [M] Bold" panose="02000609000000000000" pitchFamily="1" charset="-128"/>
              </a:rPr>
              <a:t>　　</a:t>
            </a:r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があります。内容は</a:t>
            </a:r>
            <a:r>
              <a:rPr kumimoji="1" lang="ja-JP" altLang="en-US" sz="1050" u="sng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湯のみ</a:t>
            </a:r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に絵付けをします。</a:t>
            </a:r>
            <a:endParaRPr kumimoji="1" lang="en-US" altLang="ja-JP" sz="1050" dirty="0"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  <a:p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　　当選された方は</a:t>
            </a:r>
            <a:r>
              <a:rPr kumimoji="1" lang="en-US" altLang="ja-JP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13</a:t>
            </a:r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時</a:t>
            </a:r>
            <a:r>
              <a:rPr kumimoji="1" lang="en-US" altLang="ja-JP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30</a:t>
            </a:r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分に児童館にお越しください。</a:t>
            </a:r>
            <a:endParaRPr kumimoji="1" lang="en-US" altLang="ja-JP" sz="1050" dirty="0"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  <a:p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　　ご不明な点等ありましたら、児童館までご連絡ください。</a:t>
            </a:r>
            <a:endParaRPr kumimoji="1" lang="en-US" altLang="ja-JP" sz="1050" dirty="0"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  <a:p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　　</a:t>
            </a:r>
            <a:endParaRPr kumimoji="1" lang="en-US" altLang="ja-JP" sz="1050" dirty="0"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  <a:p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　●新年度の学童の申請は、</a:t>
            </a:r>
            <a:r>
              <a:rPr kumimoji="1" lang="en-US" altLang="ja-JP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1</a:t>
            </a:r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月</a:t>
            </a:r>
            <a:r>
              <a:rPr kumimoji="1" lang="en-US" altLang="ja-JP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6</a:t>
            </a:r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日</a:t>
            </a:r>
            <a:r>
              <a:rPr kumimoji="1" lang="en-US" altLang="ja-JP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(</a:t>
            </a:r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月</a:t>
            </a:r>
            <a:r>
              <a:rPr kumimoji="1" lang="en-US" altLang="ja-JP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)</a:t>
            </a:r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からとなります。</a:t>
            </a:r>
            <a:endParaRPr kumimoji="1" lang="en-US" altLang="ja-JP" sz="1050" dirty="0"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  <a:p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　　</a:t>
            </a:r>
            <a:r>
              <a:rPr kumimoji="1" lang="en-US" altLang="ja-JP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Web</a:t>
            </a:r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上の申請をお願いしています。詳細については、</a:t>
            </a:r>
            <a:endParaRPr kumimoji="1" lang="en-US" altLang="ja-JP" sz="1050" dirty="0"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  <a:p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　　さくら</a:t>
            </a:r>
            <a:r>
              <a:rPr kumimoji="1" lang="en-US" altLang="ja-JP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days</a:t>
            </a:r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でメールを既に送らせて頂いていますので必ずご確認ください。</a:t>
            </a:r>
            <a:endParaRPr kumimoji="1" lang="en-US" altLang="ja-JP" sz="1050" dirty="0"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  <a:p>
            <a:endParaRPr kumimoji="1" lang="en-US" altLang="ja-JP" sz="1050" dirty="0"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  <a:p>
            <a:endParaRPr kumimoji="1" lang="en-US" altLang="ja-JP" sz="1050" dirty="0"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  <a:p>
            <a:r>
              <a:rPr kumimoji="1" lang="ja-JP" altLang="en-US" sz="105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　</a:t>
            </a:r>
            <a:endParaRPr kumimoji="1" lang="en-US" altLang="ja-JP" sz="1050" dirty="0"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F8FD9B-F2FF-ABAF-D3DC-BA7C7D5C6FF9}"/>
              </a:ext>
            </a:extLst>
          </p:cNvPr>
          <p:cNvSpPr txBox="1"/>
          <p:nvPr/>
        </p:nvSpPr>
        <p:spPr>
          <a:xfrm>
            <a:off x="7283476" y="5742057"/>
            <a:ext cx="11189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CC7E52B-F0C8-1FC6-A445-3A4718AE934C}"/>
              </a:ext>
            </a:extLst>
          </p:cNvPr>
          <p:cNvSpPr txBox="1"/>
          <p:nvPr/>
        </p:nvSpPr>
        <p:spPr>
          <a:xfrm>
            <a:off x="7207813" y="2729395"/>
            <a:ext cx="111891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閉館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　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ED930B3-8AE1-23C5-4E0E-BB0AD9E3D1FB}"/>
              </a:ext>
            </a:extLst>
          </p:cNvPr>
          <p:cNvSpPr txBox="1"/>
          <p:nvPr/>
        </p:nvSpPr>
        <p:spPr>
          <a:xfrm>
            <a:off x="7283476" y="7104214"/>
            <a:ext cx="1162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体育館であそぼう　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3:30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endParaRPr kumimoji="1" lang="en-US" altLang="ja-JP" sz="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4EDD16F-E0CF-BD78-2657-8AE4855FFC3B}"/>
              </a:ext>
            </a:extLst>
          </p:cNvPr>
          <p:cNvSpPr txBox="1"/>
          <p:nvPr/>
        </p:nvSpPr>
        <p:spPr>
          <a:xfrm>
            <a:off x="7944687" y="2521983"/>
            <a:ext cx="100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伝統工芸体験</a:t>
            </a:r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1:30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～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algn="ctr"/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（当選者のみ）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1C567B5-4997-132D-9D64-58F16659FBC2}"/>
              </a:ext>
            </a:extLst>
          </p:cNvPr>
          <p:cNvSpPr txBox="1"/>
          <p:nvPr/>
        </p:nvSpPr>
        <p:spPr>
          <a:xfrm>
            <a:off x="7970172" y="3802281"/>
            <a:ext cx="1162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マンカラ大会　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1:30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endParaRPr kumimoji="1" lang="en-US" altLang="ja-JP" sz="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5B30116-294C-66D1-BE8C-B76CD433F0E4}"/>
              </a:ext>
            </a:extLst>
          </p:cNvPr>
          <p:cNvSpPr txBox="1"/>
          <p:nvPr/>
        </p:nvSpPr>
        <p:spPr>
          <a:xfrm>
            <a:off x="7055518" y="1697265"/>
            <a:ext cx="1003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詩吟教室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algn="ctr"/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10:30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Calibri" panose="020F0502020204030204" pitchFamily="34" charset="0"/>
              </a:rPr>
              <a:t>～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5495139D-3878-2D6D-738B-36C0A82F6BBD}"/>
              </a:ext>
            </a:extLst>
          </p:cNvPr>
          <p:cNvSpPr/>
          <p:nvPr/>
        </p:nvSpPr>
        <p:spPr>
          <a:xfrm>
            <a:off x="-2825441" y="6907334"/>
            <a:ext cx="1325141" cy="9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BA879A-1735-F83C-C456-34C3E1D79B60}"/>
              </a:ext>
            </a:extLst>
          </p:cNvPr>
          <p:cNvSpPr txBox="1"/>
          <p:nvPr/>
        </p:nvSpPr>
        <p:spPr>
          <a:xfrm>
            <a:off x="4797132" y="6010366"/>
            <a:ext cx="3089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けん玉週間　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日まで→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E3A279F-0B2F-47C9-85DC-2433084F6299}"/>
              </a:ext>
            </a:extLst>
          </p:cNvPr>
          <p:cNvSpPr txBox="1"/>
          <p:nvPr/>
        </p:nvSpPr>
        <p:spPr>
          <a:xfrm>
            <a:off x="8020887" y="6326098"/>
            <a:ext cx="927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太鼓教室 　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3:45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BE7CE1B-D9DE-56AA-54DF-6E82D2951EA2}"/>
              </a:ext>
            </a:extLst>
          </p:cNvPr>
          <p:cNvSpPr txBox="1"/>
          <p:nvPr/>
        </p:nvSpPr>
        <p:spPr>
          <a:xfrm>
            <a:off x="-2523529" y="7316694"/>
            <a:ext cx="2046457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マンカラ大会は学童クラブとして出席の人のみでエントリーとなります。</a:t>
            </a:r>
            <a:endParaRPr kumimoji="1" lang="en-US" altLang="ja-JP" sz="1000" dirty="0">
              <a:latin typeface="ゆず ポップ A [M] Bold" panose="02000609000000000000" pitchFamily="1" charset="-128"/>
              <a:ea typeface="ゆず ポップ A [M] Bold" panose="02000609000000000000" pitchFamily="1" charset="-128"/>
            </a:endParaRPr>
          </a:p>
          <a:p>
            <a:r>
              <a:rPr kumimoji="1" lang="ja-JP" altLang="en-US" sz="1000" dirty="0">
                <a:latin typeface="ゆず ポップ A [M] Bold" panose="02000609000000000000" pitchFamily="1" charset="-128"/>
                <a:ea typeface="ゆず ポップ A [M] Bold" panose="02000609000000000000" pitchFamily="1" charset="-128"/>
              </a:rPr>
              <a:t>「一般来館」としては参加できません。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C52620D-1EC0-807F-B9E8-66FF461A6371}"/>
              </a:ext>
            </a:extLst>
          </p:cNvPr>
          <p:cNvSpPr/>
          <p:nvPr/>
        </p:nvSpPr>
        <p:spPr>
          <a:xfrm>
            <a:off x="33605" y="25654"/>
            <a:ext cx="6764406" cy="1202166"/>
          </a:xfrm>
          <a:prstGeom prst="rect">
            <a:avLst/>
          </a:pr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429741"/>
                      <a:gd name="connsiteY0" fmla="*/ 0 h 1202166"/>
                      <a:gd name="connsiteX1" fmla="*/ 520224 w 6429741"/>
                      <a:gd name="connsiteY1" fmla="*/ 0 h 1202166"/>
                      <a:gd name="connsiteX2" fmla="*/ 911854 w 6429741"/>
                      <a:gd name="connsiteY2" fmla="*/ 0 h 1202166"/>
                      <a:gd name="connsiteX3" fmla="*/ 1624971 w 6429741"/>
                      <a:gd name="connsiteY3" fmla="*/ 0 h 1202166"/>
                      <a:gd name="connsiteX4" fmla="*/ 2145195 w 6429741"/>
                      <a:gd name="connsiteY4" fmla="*/ 0 h 1202166"/>
                      <a:gd name="connsiteX5" fmla="*/ 2665420 w 6429741"/>
                      <a:gd name="connsiteY5" fmla="*/ 0 h 1202166"/>
                      <a:gd name="connsiteX6" fmla="*/ 3378537 w 6429741"/>
                      <a:gd name="connsiteY6" fmla="*/ 0 h 1202166"/>
                      <a:gd name="connsiteX7" fmla="*/ 3834464 w 6429741"/>
                      <a:gd name="connsiteY7" fmla="*/ 0 h 1202166"/>
                      <a:gd name="connsiteX8" fmla="*/ 4547580 w 6429741"/>
                      <a:gd name="connsiteY8" fmla="*/ 0 h 1202166"/>
                      <a:gd name="connsiteX9" fmla="*/ 5260697 w 6429741"/>
                      <a:gd name="connsiteY9" fmla="*/ 0 h 1202166"/>
                      <a:gd name="connsiteX10" fmla="*/ 5845219 w 6429741"/>
                      <a:gd name="connsiteY10" fmla="*/ 0 h 1202166"/>
                      <a:gd name="connsiteX11" fmla="*/ 6429741 w 6429741"/>
                      <a:gd name="connsiteY11" fmla="*/ 0 h 1202166"/>
                      <a:gd name="connsiteX12" fmla="*/ 6429741 w 6429741"/>
                      <a:gd name="connsiteY12" fmla="*/ 388700 h 1202166"/>
                      <a:gd name="connsiteX13" fmla="*/ 6429741 w 6429741"/>
                      <a:gd name="connsiteY13" fmla="*/ 753357 h 1202166"/>
                      <a:gd name="connsiteX14" fmla="*/ 6429741 w 6429741"/>
                      <a:gd name="connsiteY14" fmla="*/ 1202166 h 1202166"/>
                      <a:gd name="connsiteX15" fmla="*/ 5845219 w 6429741"/>
                      <a:gd name="connsiteY15" fmla="*/ 1202166 h 1202166"/>
                      <a:gd name="connsiteX16" fmla="*/ 5260697 w 6429741"/>
                      <a:gd name="connsiteY16" fmla="*/ 1202166 h 1202166"/>
                      <a:gd name="connsiteX17" fmla="*/ 4547580 w 6429741"/>
                      <a:gd name="connsiteY17" fmla="*/ 1202166 h 1202166"/>
                      <a:gd name="connsiteX18" fmla="*/ 3963059 w 6429741"/>
                      <a:gd name="connsiteY18" fmla="*/ 1202166 h 1202166"/>
                      <a:gd name="connsiteX19" fmla="*/ 3571429 w 6429741"/>
                      <a:gd name="connsiteY19" fmla="*/ 1202166 h 1202166"/>
                      <a:gd name="connsiteX20" fmla="*/ 3115502 w 6429741"/>
                      <a:gd name="connsiteY20" fmla="*/ 1202166 h 1202166"/>
                      <a:gd name="connsiteX21" fmla="*/ 2402385 w 6429741"/>
                      <a:gd name="connsiteY21" fmla="*/ 1202166 h 1202166"/>
                      <a:gd name="connsiteX22" fmla="*/ 1817863 w 6429741"/>
                      <a:gd name="connsiteY22" fmla="*/ 1202166 h 1202166"/>
                      <a:gd name="connsiteX23" fmla="*/ 1361936 w 6429741"/>
                      <a:gd name="connsiteY23" fmla="*/ 1202166 h 1202166"/>
                      <a:gd name="connsiteX24" fmla="*/ 777414 w 6429741"/>
                      <a:gd name="connsiteY24" fmla="*/ 1202166 h 1202166"/>
                      <a:gd name="connsiteX25" fmla="*/ 0 w 6429741"/>
                      <a:gd name="connsiteY25" fmla="*/ 1202166 h 1202166"/>
                      <a:gd name="connsiteX26" fmla="*/ 0 w 6429741"/>
                      <a:gd name="connsiteY26" fmla="*/ 837509 h 1202166"/>
                      <a:gd name="connsiteX27" fmla="*/ 0 w 6429741"/>
                      <a:gd name="connsiteY27" fmla="*/ 424765 h 1202166"/>
                      <a:gd name="connsiteX28" fmla="*/ 0 w 6429741"/>
                      <a:gd name="connsiteY28" fmla="*/ 0 h 1202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6429741" h="1202166" extrusionOk="0">
                        <a:moveTo>
                          <a:pt x="0" y="0"/>
                        </a:moveTo>
                        <a:cubicBezTo>
                          <a:pt x="243499" y="-23600"/>
                          <a:pt x="334958" y="59620"/>
                          <a:pt x="520224" y="0"/>
                        </a:cubicBezTo>
                        <a:cubicBezTo>
                          <a:pt x="705490" y="-59620"/>
                          <a:pt x="799512" y="45127"/>
                          <a:pt x="911854" y="0"/>
                        </a:cubicBezTo>
                        <a:cubicBezTo>
                          <a:pt x="1024196" y="-45127"/>
                          <a:pt x="1271017" y="67106"/>
                          <a:pt x="1624971" y="0"/>
                        </a:cubicBezTo>
                        <a:cubicBezTo>
                          <a:pt x="1978925" y="-67106"/>
                          <a:pt x="1896712" y="14817"/>
                          <a:pt x="2145195" y="0"/>
                        </a:cubicBezTo>
                        <a:cubicBezTo>
                          <a:pt x="2393678" y="-14817"/>
                          <a:pt x="2470564" y="3562"/>
                          <a:pt x="2665420" y="0"/>
                        </a:cubicBezTo>
                        <a:cubicBezTo>
                          <a:pt x="2860277" y="-3562"/>
                          <a:pt x="3200919" y="67283"/>
                          <a:pt x="3378537" y="0"/>
                        </a:cubicBezTo>
                        <a:cubicBezTo>
                          <a:pt x="3556155" y="-67283"/>
                          <a:pt x="3612499" y="45758"/>
                          <a:pt x="3834464" y="0"/>
                        </a:cubicBezTo>
                        <a:cubicBezTo>
                          <a:pt x="4056429" y="-45758"/>
                          <a:pt x="4345113" y="53576"/>
                          <a:pt x="4547580" y="0"/>
                        </a:cubicBezTo>
                        <a:cubicBezTo>
                          <a:pt x="4750047" y="-53576"/>
                          <a:pt x="4956605" y="10374"/>
                          <a:pt x="5260697" y="0"/>
                        </a:cubicBezTo>
                        <a:cubicBezTo>
                          <a:pt x="5564789" y="-10374"/>
                          <a:pt x="5659724" y="67853"/>
                          <a:pt x="5845219" y="0"/>
                        </a:cubicBezTo>
                        <a:cubicBezTo>
                          <a:pt x="6030714" y="-67853"/>
                          <a:pt x="6217873" y="16864"/>
                          <a:pt x="6429741" y="0"/>
                        </a:cubicBezTo>
                        <a:cubicBezTo>
                          <a:pt x="6441527" y="165900"/>
                          <a:pt x="6420715" y="299414"/>
                          <a:pt x="6429741" y="388700"/>
                        </a:cubicBezTo>
                        <a:cubicBezTo>
                          <a:pt x="6438767" y="477986"/>
                          <a:pt x="6398435" y="614812"/>
                          <a:pt x="6429741" y="753357"/>
                        </a:cubicBezTo>
                        <a:cubicBezTo>
                          <a:pt x="6461047" y="891902"/>
                          <a:pt x="6419119" y="1034684"/>
                          <a:pt x="6429741" y="1202166"/>
                        </a:cubicBezTo>
                        <a:cubicBezTo>
                          <a:pt x="6260941" y="1206296"/>
                          <a:pt x="6108129" y="1191643"/>
                          <a:pt x="5845219" y="1202166"/>
                        </a:cubicBezTo>
                        <a:cubicBezTo>
                          <a:pt x="5582309" y="1212689"/>
                          <a:pt x="5508171" y="1168162"/>
                          <a:pt x="5260697" y="1202166"/>
                        </a:cubicBezTo>
                        <a:cubicBezTo>
                          <a:pt x="5013223" y="1236170"/>
                          <a:pt x="4855389" y="1193296"/>
                          <a:pt x="4547580" y="1202166"/>
                        </a:cubicBezTo>
                        <a:cubicBezTo>
                          <a:pt x="4239771" y="1211036"/>
                          <a:pt x="4140875" y="1184777"/>
                          <a:pt x="3963059" y="1202166"/>
                        </a:cubicBezTo>
                        <a:cubicBezTo>
                          <a:pt x="3785243" y="1219555"/>
                          <a:pt x="3735308" y="1165609"/>
                          <a:pt x="3571429" y="1202166"/>
                        </a:cubicBezTo>
                        <a:cubicBezTo>
                          <a:pt x="3407550" y="1238723"/>
                          <a:pt x="3306465" y="1199379"/>
                          <a:pt x="3115502" y="1202166"/>
                        </a:cubicBezTo>
                        <a:cubicBezTo>
                          <a:pt x="2924539" y="1204953"/>
                          <a:pt x="2740696" y="1149003"/>
                          <a:pt x="2402385" y="1202166"/>
                        </a:cubicBezTo>
                        <a:cubicBezTo>
                          <a:pt x="2064074" y="1255329"/>
                          <a:pt x="2036509" y="1166901"/>
                          <a:pt x="1817863" y="1202166"/>
                        </a:cubicBezTo>
                        <a:cubicBezTo>
                          <a:pt x="1599217" y="1237431"/>
                          <a:pt x="1578908" y="1198651"/>
                          <a:pt x="1361936" y="1202166"/>
                        </a:cubicBezTo>
                        <a:cubicBezTo>
                          <a:pt x="1144964" y="1205681"/>
                          <a:pt x="1045045" y="1140637"/>
                          <a:pt x="777414" y="1202166"/>
                        </a:cubicBezTo>
                        <a:cubicBezTo>
                          <a:pt x="509783" y="1263695"/>
                          <a:pt x="272611" y="1190612"/>
                          <a:pt x="0" y="1202166"/>
                        </a:cubicBezTo>
                        <a:cubicBezTo>
                          <a:pt x="-33887" y="1123573"/>
                          <a:pt x="16116" y="919864"/>
                          <a:pt x="0" y="837509"/>
                        </a:cubicBezTo>
                        <a:cubicBezTo>
                          <a:pt x="-16116" y="755154"/>
                          <a:pt x="4992" y="529569"/>
                          <a:pt x="0" y="424765"/>
                        </a:cubicBezTo>
                        <a:cubicBezTo>
                          <a:pt x="-4992" y="319961"/>
                          <a:pt x="49896" y="12229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86F48C07-95AF-C411-6E85-679000321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331" y="136674"/>
            <a:ext cx="765471" cy="760860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D34E97A-83F1-DB6C-F326-F29273964B0E}"/>
              </a:ext>
            </a:extLst>
          </p:cNvPr>
          <p:cNvSpPr/>
          <p:nvPr/>
        </p:nvSpPr>
        <p:spPr>
          <a:xfrm>
            <a:off x="5366568" y="882227"/>
            <a:ext cx="36099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07にくまるフォント" panose="02000900000000000000"/>
              </a:rPr>
              <a:t>HP</a:t>
            </a:r>
            <a:endParaRPr lang="ja-JP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07にくまるフォント" panose="0200090000000000000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F461B3D-8ABA-17AC-6C62-274AE7B3EA4A}"/>
              </a:ext>
            </a:extLst>
          </p:cNvPr>
          <p:cNvSpPr txBox="1"/>
          <p:nvPr/>
        </p:nvSpPr>
        <p:spPr>
          <a:xfrm>
            <a:off x="59989" y="9805468"/>
            <a:ext cx="6563124" cy="2362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ja-JP" altLang="en-US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♢利用対象：</a:t>
            </a:r>
            <a:r>
              <a:rPr lang="en-US" altLang="ja-JP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</a:t>
            </a:r>
            <a:r>
              <a:rPr lang="ja-JP" altLang="en-US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歳～</a:t>
            </a:r>
            <a:r>
              <a:rPr lang="en-US" altLang="ja-JP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18</a:t>
            </a:r>
            <a:r>
              <a:rPr lang="ja-JP" altLang="en-US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歳未満の子どもとその保護者</a:t>
            </a:r>
            <a:endParaRPr lang="en-US" altLang="ja-JP" sz="105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ja-JP" altLang="en-US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♢開館日：月～土曜日（休館日：日曜・祝日・年末年始　</a:t>
            </a:r>
            <a:r>
              <a:rPr lang="en-US" altLang="ja-JP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12</a:t>
            </a:r>
            <a:r>
              <a:rPr lang="ja-JP" altLang="en-US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／</a:t>
            </a:r>
            <a:r>
              <a:rPr lang="en-US" altLang="ja-JP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29</a:t>
            </a:r>
            <a:r>
              <a:rPr lang="ja-JP" altLang="en-US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～１／</a:t>
            </a:r>
            <a:r>
              <a:rPr lang="en-US" altLang="ja-JP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</a:t>
            </a:r>
            <a:endParaRPr lang="en-US" altLang="ja-JP" sz="105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ja-JP" altLang="en-US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♢開館時間：午前</a:t>
            </a:r>
            <a:r>
              <a:rPr lang="en-US" altLang="ja-JP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時～午後</a:t>
            </a:r>
            <a:r>
              <a:rPr lang="en-US" altLang="ja-JP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6</a:t>
            </a:r>
            <a:r>
              <a:rPr lang="ja-JP" altLang="en-US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時</a:t>
            </a:r>
            <a:r>
              <a:rPr lang="en-US" altLang="ja-JP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30</a:t>
            </a:r>
            <a:r>
              <a:rPr lang="ja-JP" altLang="en-US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分（午後</a:t>
            </a:r>
            <a:r>
              <a:rPr lang="en-US" altLang="ja-JP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5</a:t>
            </a:r>
            <a:r>
              <a:rPr lang="ja-JP" altLang="en-US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時以降は中高生の利用時間になります）</a:t>
            </a:r>
            <a:endParaRPr lang="en-US" altLang="ja-JP" sz="105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ja-JP" altLang="en-US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♢利用料：無料　</a:t>
            </a:r>
            <a:r>
              <a:rPr lang="en-US" altLang="ja-JP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実費が必要なものもあります。</a:t>
            </a:r>
            <a:endParaRPr lang="en-US" altLang="ja-JP" sz="105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ja-JP" altLang="en-US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♢ランチタイムは平日</a:t>
            </a:r>
            <a:r>
              <a:rPr lang="en-US" altLang="ja-JP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12</a:t>
            </a:r>
            <a:r>
              <a:rPr lang="ja-JP" altLang="en-US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00</a:t>
            </a:r>
            <a:r>
              <a:rPr lang="ja-JP" altLang="en-US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13</a:t>
            </a:r>
            <a:r>
              <a:rPr lang="ja-JP" altLang="en-US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00</a:t>
            </a:r>
            <a:r>
              <a:rPr lang="ja-JP" altLang="en-US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です。お気軽にご利用ください。</a:t>
            </a:r>
            <a:endParaRPr lang="en-US" altLang="ja-JP" sz="105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ja-JP" altLang="en-US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♢</a:t>
            </a:r>
            <a:r>
              <a:rPr lang="ja-JP" altLang="en-US" sz="105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登録制の</a:t>
            </a:r>
            <a:r>
              <a:rPr lang="ja-JP" altLang="en-US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乳幼児クラブや学童クラブ・教室・クラブ</a:t>
            </a:r>
            <a:r>
              <a:rPr lang="ja-JP" altLang="en-US" sz="105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は費用が</a:t>
            </a:r>
            <a:r>
              <a:rPr lang="ja-JP" altLang="en-US" sz="105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必要なものもあります。</a:t>
            </a:r>
            <a:endParaRPr lang="en-US" altLang="ja-JP" sz="105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ja-JP" altLang="en-US" sz="11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〇学童クラブ（登録制）</a:t>
            </a:r>
          </a:p>
          <a:p>
            <a:pPr algn="just">
              <a:lnSpc>
                <a:spcPts val="2000"/>
              </a:lnSpc>
            </a:pPr>
            <a:r>
              <a:rPr lang="ja-JP" altLang="en-US" sz="11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・就労等で昼間留守家庭の児童（小学１～</a:t>
            </a:r>
            <a:r>
              <a:rPr lang="en-US" altLang="ja-JP" sz="11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6</a:t>
            </a:r>
            <a:r>
              <a:rPr lang="ja-JP" altLang="en-US" sz="11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年生）の生活や遊びの場です。</a:t>
            </a:r>
            <a:endParaRPr lang="en-US" altLang="ja-JP" sz="11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en-US" altLang="ja-JP" sz="11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1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詳細は壬生児童館までお問合せください。</a:t>
            </a:r>
            <a:endParaRPr lang="en-US" altLang="ja-JP" sz="11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30" name="表 29">
            <a:extLst>
              <a:ext uri="{FF2B5EF4-FFF2-40B4-BE49-F238E27FC236}">
                <a16:creationId xmlns:a16="http://schemas.microsoft.com/office/drawing/2014/main" id="{E467417B-FBD4-0804-C54D-7312E6324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962775"/>
              </p:ext>
            </p:extLst>
          </p:nvPr>
        </p:nvGraphicFramePr>
        <p:xfrm>
          <a:off x="27568" y="1229491"/>
          <a:ext cx="6778936" cy="6534685"/>
        </p:xfrm>
        <a:graphic>
          <a:graphicData uri="http://schemas.openxmlformats.org/drawingml/2006/table">
            <a:tbl>
              <a:tblPr/>
              <a:tblGrid>
                <a:gridCol w="682226">
                  <a:extLst>
                    <a:ext uri="{9D8B030D-6E8A-4147-A177-3AD203B41FA5}">
                      <a16:colId xmlns:a16="http://schemas.microsoft.com/office/drawing/2014/main" val="1539642709"/>
                    </a:ext>
                  </a:extLst>
                </a:gridCol>
                <a:gridCol w="985969">
                  <a:extLst>
                    <a:ext uri="{9D8B030D-6E8A-4147-A177-3AD203B41FA5}">
                      <a16:colId xmlns:a16="http://schemas.microsoft.com/office/drawing/2014/main" val="228295861"/>
                    </a:ext>
                  </a:extLst>
                </a:gridCol>
                <a:gridCol w="1028387">
                  <a:extLst>
                    <a:ext uri="{9D8B030D-6E8A-4147-A177-3AD203B41FA5}">
                      <a16:colId xmlns:a16="http://schemas.microsoft.com/office/drawing/2014/main" val="1671111613"/>
                    </a:ext>
                  </a:extLst>
                </a:gridCol>
                <a:gridCol w="1011161">
                  <a:extLst>
                    <a:ext uri="{9D8B030D-6E8A-4147-A177-3AD203B41FA5}">
                      <a16:colId xmlns:a16="http://schemas.microsoft.com/office/drawing/2014/main" val="1884115421"/>
                    </a:ext>
                  </a:extLst>
                </a:gridCol>
                <a:gridCol w="990884">
                  <a:extLst>
                    <a:ext uri="{9D8B030D-6E8A-4147-A177-3AD203B41FA5}">
                      <a16:colId xmlns:a16="http://schemas.microsoft.com/office/drawing/2014/main" val="1741121903"/>
                    </a:ext>
                  </a:extLst>
                </a:gridCol>
                <a:gridCol w="1026129">
                  <a:extLst>
                    <a:ext uri="{9D8B030D-6E8A-4147-A177-3AD203B41FA5}">
                      <a16:colId xmlns:a16="http://schemas.microsoft.com/office/drawing/2014/main" val="670025085"/>
                    </a:ext>
                  </a:extLst>
                </a:gridCol>
                <a:gridCol w="1054180">
                  <a:extLst>
                    <a:ext uri="{9D8B030D-6E8A-4147-A177-3AD203B41FA5}">
                      <a16:colId xmlns:a16="http://schemas.microsoft.com/office/drawing/2014/main" val="113115090"/>
                    </a:ext>
                  </a:extLst>
                </a:gridCol>
              </a:tblGrid>
              <a:tr h="34784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火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金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土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212368"/>
                  </a:ext>
                </a:extLst>
              </a:tr>
              <a:tr h="545336">
                <a:tc>
                  <a:txBody>
                    <a:bodyPr/>
                    <a:lstStyle/>
                    <a:p>
                      <a:pPr algn="l" fontAlgn="t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ja-JP" sz="7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ja-JP" sz="400" b="0" i="0" u="none" strike="noStrike" dirty="0">
                        <a:solidFill>
                          <a:srgbClr val="000000"/>
                        </a:solidFill>
                        <a:effectLst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</a:p>
                    <a:p>
                      <a:pPr algn="ctr" fontAlgn="t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詩吟教室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804668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野球教室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052174"/>
                  </a:ext>
                </a:extLst>
              </a:tr>
              <a:tr h="70224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</a:p>
                    <a:p>
                      <a:pPr algn="ctr" fontAlgn="t"/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algn="ctr" fontAlgn="t"/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文化の日</a:t>
                      </a: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algn="l" fontAlgn="t"/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algn="ctr" fontAlgn="t"/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閉館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創英角ﾎﾟｯﾌﾟ体" panose="040B0A00000000000000" pitchFamily="50" charset="-128"/>
                          <a:ea typeface="HGP創英角ﾎﾟｯﾌﾟ体" panose="040B0A00000000000000" pitchFamily="50" charset="-128"/>
                          <a:cs typeface="+mn-cs"/>
                        </a:rPr>
                        <a:t>なかよし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  <a:cs typeface="+mn-cs"/>
                      </a:endParaRP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のびのびひろば</a:t>
                      </a: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図書室</a:t>
                      </a: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のびのびひろば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遊戯室</a:t>
                      </a: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</a:t>
                      </a:r>
                    </a:p>
                    <a:p>
                      <a:pPr algn="ctr" fontAlgn="t"/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創英角ﾎﾟｯﾌﾟ体" panose="040B0A00000000000000" pitchFamily="50" charset="-128"/>
                          <a:ea typeface="HGP創英角ﾎﾟｯﾌﾟ体" panose="040B0A00000000000000" pitchFamily="50" charset="-128"/>
                          <a:cs typeface="+mn-cs"/>
                        </a:rPr>
                        <a:t>にこにこ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  <a:cs typeface="+mn-cs"/>
                      </a:endParaRP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のびのびひろば</a:t>
                      </a: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図書室</a:t>
                      </a: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</a:p>
                    <a:p>
                      <a:pPr algn="l" fontAlgn="t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</a:p>
                    <a:p>
                      <a:pPr algn="ctr" fontAlgn="t"/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創英角ﾎﾟｯﾌﾟ体" panose="040B0A00000000000000" pitchFamily="50" charset="-128"/>
                          <a:ea typeface="HGP創英角ﾎﾟｯﾌﾟ体" panose="040B0A00000000000000" pitchFamily="50" charset="-128"/>
                          <a:cs typeface="+mn-cs"/>
                        </a:rPr>
                        <a:t>おひさま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  <a:cs typeface="+mn-cs"/>
                      </a:endParaRP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のびのびひろば</a:t>
                      </a: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図書室</a:t>
                      </a: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  <a:endParaRPr kumimoji="1" lang="en-US" altLang="ja-JP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  <a:cs typeface="+mn-cs"/>
                      </a:endParaRPr>
                    </a:p>
                    <a:p>
                      <a:pPr algn="l" fontAlgn="t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廃油回収</a:t>
                      </a:r>
                      <a:endParaRPr lang="en-US" altLang="ja-JP" sz="105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fontAlgn="t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 fontAlgn="t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将棋教室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928083"/>
                  </a:ext>
                </a:extLst>
              </a:tr>
              <a:tr h="48522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畑クラブ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algn="l" fontAlgn="b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太鼓教室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232700"/>
                  </a:ext>
                </a:extLst>
              </a:tr>
              <a:tr h="506893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</a:p>
                    <a:p>
                      <a:pPr algn="l" fontAlgn="t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詩吟教室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 fontAlgn="t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 fontAlgn="t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発表会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</a:t>
                      </a:r>
                    </a:p>
                    <a:p>
                      <a:pPr algn="ctr" fontAlgn="t"/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創英角ﾎﾟｯﾌﾟ体" panose="040B0A00000000000000" pitchFamily="50" charset="-128"/>
                          <a:ea typeface="HGP創英角ﾎﾟｯﾌﾟ体" panose="040B0A00000000000000" pitchFamily="50" charset="-128"/>
                          <a:cs typeface="+mn-cs"/>
                        </a:rPr>
                        <a:t>なかよし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  <a:cs typeface="+mn-cs"/>
                      </a:endParaRP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のびのびひろば</a:t>
                      </a: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図書室</a:t>
                      </a: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algn="l" fontAlgn="t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13</a:t>
                      </a:r>
                    </a:p>
                    <a:p>
                      <a:pPr algn="ctr" fontAlgn="t"/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創英角ﾎﾟｯﾌﾟ体" panose="040B0A00000000000000" pitchFamily="50" charset="-128"/>
                          <a:ea typeface="HGP創英角ﾎﾟｯﾌﾟ体" panose="040B0A00000000000000" pitchFamily="50" charset="-128"/>
                          <a:cs typeface="+mn-cs"/>
                        </a:rPr>
                        <a:t>にこにこ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  <a:cs typeface="+mn-cs"/>
                      </a:endParaRPr>
                    </a:p>
                    <a:p>
                      <a:pPr algn="ctr" fontAlgn="t"/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創英角ﾎﾟｯﾌﾟ体" panose="040B0A00000000000000" pitchFamily="50" charset="-128"/>
                          <a:ea typeface="HGP創英角ﾎﾟｯﾌﾟ体" panose="040B0A00000000000000" pitchFamily="50" charset="-128"/>
                          <a:cs typeface="+mn-cs"/>
                        </a:rPr>
                        <a:t>おひさま</a:t>
                      </a: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のびのびひろば</a:t>
                      </a: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図書室</a:t>
                      </a: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14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のびのびひろば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遊戯室</a:t>
                      </a: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  <a:endParaRPr kumimoji="1" lang="en-US" altLang="ja-JP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algn="l" fontAlgn="t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15</a:t>
                      </a:r>
                    </a:p>
                    <a:p>
                      <a:pPr algn="ctr" fontAlgn="t"/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 fontAlgn="t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G創英角ﾎﾟｯﾌﾟ体" panose="040B0A09000000000000" pitchFamily="49" charset="-128"/>
                          <a:ea typeface="HG創英角ﾎﾟｯﾌﾟ体" panose="040B0A09000000000000" pitchFamily="49" charset="-128"/>
                        </a:rPr>
                        <a:t>わくわく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HG創英角ﾎﾟｯﾌﾟ体" panose="040B0A09000000000000" pitchFamily="49" charset="-128"/>
                        <a:ea typeface="HG創英角ﾎﾟｯﾌﾟ体" panose="040B0A09000000000000" pitchFamily="49" charset="-128"/>
                      </a:endParaRPr>
                    </a:p>
                    <a:p>
                      <a:pPr algn="ctr" fontAlgn="t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G創英角ﾎﾟｯﾌﾟ体" panose="040B0A09000000000000" pitchFamily="49" charset="-128"/>
                          <a:ea typeface="HG創英角ﾎﾟｯﾌﾟ体" panose="040B0A09000000000000" pitchFamily="49" charset="-128"/>
                        </a:rPr>
                        <a:t>子ども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HG創英角ﾎﾟｯﾌﾟ体" panose="040B0A09000000000000" pitchFamily="49" charset="-128"/>
                        <a:ea typeface="HG創英角ﾎﾟｯﾌﾟ体" panose="040B0A09000000000000" pitchFamily="49" charset="-128"/>
                      </a:endParaRPr>
                    </a:p>
                    <a:p>
                      <a:pPr algn="ctr" fontAlgn="t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G創英角ﾎﾟｯﾌﾟ体" panose="040B0A09000000000000" pitchFamily="49" charset="-128"/>
                          <a:ea typeface="HG創英角ﾎﾟｯﾌﾟ体" panose="040B0A09000000000000" pitchFamily="49" charset="-128"/>
                        </a:rPr>
                        <a:t>マーケット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HG創英角ﾎﾟｯﾌﾟ体" panose="040B0A09000000000000" pitchFamily="49" charset="-128"/>
                        <a:ea typeface="HG創英角ﾎﾟｯﾌﾟ体" panose="040B0A09000000000000" pitchFamily="49" charset="-128"/>
                      </a:endParaRPr>
                    </a:p>
                    <a:p>
                      <a:pPr algn="ctr" fontAlgn="t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G創英角ﾎﾟｯﾌﾟ体" panose="040B0A09000000000000" pitchFamily="49" charset="-128"/>
                          <a:ea typeface="HG創英角ﾎﾟｯﾌﾟ体" panose="040B0A09000000000000" pitchFamily="49" charset="-128"/>
                        </a:rPr>
                        <a:t>2025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HG創英角ﾎﾟｯﾌﾟ体" panose="040B0A09000000000000" pitchFamily="49" charset="-128"/>
                        <a:ea typeface="HG創英角ﾎﾟｯﾌﾟ体" panose="040B0A09000000000000" pitchFamily="49" charset="-128"/>
                      </a:endParaRPr>
                    </a:p>
                    <a:p>
                      <a:pPr algn="ctr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518612"/>
                  </a:ext>
                </a:extLst>
              </a:tr>
              <a:tr h="52535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太鼓教室</a:t>
                      </a: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algn="ctr" fontAlgn="b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695899"/>
                  </a:ext>
                </a:extLst>
              </a:tr>
              <a:tr h="452633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17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のびのびひろば</a:t>
                      </a:r>
                      <a:endParaRPr kumimoji="1" lang="en-US" altLang="ja-JP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トランポリンの日</a:t>
                      </a:r>
                      <a:r>
                        <a:rPr kumimoji="1" lang="en-US" altLang="ja-JP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</a:t>
                      </a: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創英角ﾎﾟｯﾌﾟ体" panose="040B0A00000000000000" pitchFamily="50" charset="-128"/>
                          <a:ea typeface="HGP創英角ﾎﾟｯﾌﾟ体" panose="040B0A00000000000000" pitchFamily="50" charset="-128"/>
                          <a:cs typeface="+mn-cs"/>
                        </a:rPr>
                        <a:t>なかよし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  <a:cs typeface="+mn-cs"/>
                      </a:endParaRP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のびのびひろば</a:t>
                      </a: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図書室</a:t>
                      </a:r>
                      <a:r>
                        <a:rPr kumimoji="1" lang="en-US" altLang="ja-JP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19</a:t>
                      </a: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たう♪たう♪</a:t>
                      </a: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ファミリー♪</a:t>
                      </a: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20</a:t>
                      </a:r>
                    </a:p>
                    <a:p>
                      <a:pPr algn="ctr" fontAlgn="t"/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創英角ﾎﾟｯﾌﾟ体" panose="040B0A00000000000000" pitchFamily="50" charset="-128"/>
                          <a:ea typeface="HGP創英角ﾎﾟｯﾌﾟ体" panose="040B0A00000000000000" pitchFamily="50" charset="-128"/>
                          <a:cs typeface="+mn-cs"/>
                        </a:rPr>
                        <a:t>にこにこ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  <a:cs typeface="+mn-cs"/>
                      </a:endParaRP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のびのびひろば</a:t>
                      </a: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図書室</a:t>
                      </a: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</a:p>
                    <a:p>
                      <a:pPr algn="l" fontAlgn="t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21</a:t>
                      </a:r>
                    </a:p>
                    <a:p>
                      <a:pPr algn="ctr" fontAlgn="t"/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創英角ﾎﾟｯﾌﾟ体" panose="040B0A00000000000000" pitchFamily="50" charset="-128"/>
                          <a:ea typeface="HGP創英角ﾎﾟｯﾌﾟ体" panose="040B0A00000000000000" pitchFamily="50" charset="-128"/>
                          <a:cs typeface="+mn-cs"/>
                        </a:rPr>
                        <a:t>おひさま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  <a:cs typeface="+mn-cs"/>
                      </a:endParaRP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のびのびひろば</a:t>
                      </a: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図書室</a:t>
                      </a: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  <a:endParaRPr kumimoji="1" lang="en-US" altLang="ja-JP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  <a:cs typeface="+mn-cs"/>
                      </a:endParaRPr>
                    </a:p>
                    <a:p>
                      <a:pPr algn="l" fontAlgn="t"/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22</a:t>
                      </a:r>
                    </a:p>
                    <a:p>
                      <a:pPr algn="ctr" fontAlgn="t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トランポリン教室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822474"/>
                  </a:ext>
                </a:extLst>
              </a:tr>
              <a:tr h="43370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トランポリンの日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(1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年生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トランポリン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の日</a:t>
                      </a:r>
                    </a:p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(2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年生以上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</a:p>
                    <a:p>
                      <a:pPr algn="ctr" fontAlgn="b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避難訓練</a:t>
                      </a: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体育館で</a:t>
                      </a:r>
                    </a:p>
                    <a:p>
                      <a:pPr algn="ctr" fontAlgn="b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あそぼう</a:t>
                      </a:r>
                    </a:p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062129"/>
                  </a:ext>
                </a:extLst>
              </a:tr>
              <a:tr h="67733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</a:t>
                      </a:r>
                    </a:p>
                    <a:p>
                      <a:pPr algn="ctr" fontAlgn="t"/>
                      <a:r>
                        <a:rPr lang="ja-JP" alt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勤労感謝の日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24</a:t>
                      </a:r>
                    </a:p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振替休日</a:t>
                      </a: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25</a:t>
                      </a: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創英角ﾎﾟｯﾌﾟ体" panose="040B0A00000000000000" pitchFamily="50" charset="-128"/>
                          <a:ea typeface="HGP創英角ﾎﾟｯﾌﾟ体" panose="040B0A00000000000000" pitchFamily="50" charset="-128"/>
                          <a:cs typeface="+mn-cs"/>
                        </a:rPr>
                        <a:t>　　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  <a:cs typeface="+mn-cs"/>
                      </a:endParaRPr>
                    </a:p>
                    <a:p>
                      <a:pPr algn="ctr" fontAlgn="t"/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創英角ﾎﾟｯﾌﾟ体" panose="040B0A00000000000000" pitchFamily="50" charset="-128"/>
                          <a:ea typeface="HGP創英角ﾎﾟｯﾌﾟ体" panose="040B0A00000000000000" pitchFamily="50" charset="-128"/>
                          <a:cs typeface="+mn-cs"/>
                        </a:rPr>
                        <a:t>なかよし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  <a:cs typeface="+mn-cs"/>
                      </a:endParaRP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のびのびひろば</a:t>
                      </a: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図書室</a:t>
                      </a: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)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algn="l" fontAlgn="t"/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26</a:t>
                      </a:r>
                    </a:p>
                    <a:p>
                      <a:pPr algn="l" fontAlgn="t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「もしものために、　　おうちの事故・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 fontAlgn="t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誤飲について」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27</a:t>
                      </a: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創英角ﾎﾟｯﾌﾟ体" panose="040B0A00000000000000" pitchFamily="50" charset="-128"/>
                          <a:ea typeface="HGP創英角ﾎﾟｯﾌﾟ体" panose="040B0A00000000000000" pitchFamily="50" charset="-128"/>
                          <a:cs typeface="+mn-cs"/>
                        </a:rPr>
                        <a:t>にこにこ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  <a:cs typeface="+mn-cs"/>
                      </a:endParaRP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のびのびひろば</a:t>
                      </a: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図書室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28</a:t>
                      </a: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P創英角ﾎﾟｯﾌﾟ体" panose="040B0A00000000000000" pitchFamily="50" charset="-128"/>
                          <a:ea typeface="HGP創英角ﾎﾟｯﾌﾟ体" panose="040B0A00000000000000" pitchFamily="50" charset="-128"/>
                          <a:cs typeface="+mn-cs"/>
                        </a:rPr>
                        <a:t>おひさま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GP創英角ﾎﾟｯﾌﾟ体" panose="040B0A00000000000000" pitchFamily="50" charset="-128"/>
                        <a:ea typeface="HGP創英角ﾎﾟｯﾌﾟ体" panose="040B0A00000000000000" pitchFamily="50" charset="-128"/>
                        <a:cs typeface="+mn-cs"/>
                      </a:endParaRPr>
                    </a:p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のびのびひろば</a:t>
                      </a:r>
                      <a:r>
                        <a:rPr kumimoji="1" lang="en-US" altLang="ja-JP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図書室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29</a:t>
                      </a:r>
                      <a:endParaRPr lang="ja-JP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104395"/>
                  </a:ext>
                </a:extLst>
              </a:tr>
              <a:tr h="474484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(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閉館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)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体育館で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 fontAlgn="b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あそぼう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50" charset="-128"/>
                        <a:ea typeface="Yu Gothic" panose="020B0400000000000000" pitchFamily="50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50" charset="-128"/>
                          <a:ea typeface="Yu Gothic" panose="020B0400000000000000" pitchFamily="50" charset="-128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442788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9002D42-DC09-AD53-52F8-BBCBB488682B}"/>
              </a:ext>
            </a:extLst>
          </p:cNvPr>
          <p:cNvSpPr txBox="1"/>
          <p:nvPr/>
        </p:nvSpPr>
        <p:spPr>
          <a:xfrm>
            <a:off x="16411" y="7747581"/>
            <a:ext cx="3237844" cy="1330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きっずぱぁく</a:t>
            </a:r>
            <a:r>
              <a:rPr kumimoji="0" lang="en-US" altLang="ja-JP" sz="14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in</a:t>
            </a:r>
            <a:r>
              <a:rPr kumimoji="0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朱四</a:t>
            </a:r>
          </a:p>
          <a:p>
            <a:pPr lvl="0" algn="just" defTabSz="914400">
              <a:lnSpc>
                <a:spcPts val="2000"/>
              </a:lnSpc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日時：</a:t>
            </a:r>
            <a:r>
              <a:rPr lang="en-US" altLang="ja-JP" sz="1050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11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月</a:t>
            </a: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5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日（水）</a:t>
            </a: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10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00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～　</a:t>
            </a:r>
            <a:r>
              <a:rPr lang="ja-JP" altLang="en-US" sz="1050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無料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場所：朱四集会所２階</a:t>
            </a: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朱四小学校南東角</a:t>
            </a:r>
            <a:r>
              <a:rPr kumimoji="0" lang="en-US" altLang="ja-JP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朱四学区の民生児童委員・社協さんが運営されています。乳幼児親子さんならどなたでもご利用できます。</a:t>
            </a:r>
            <a:endParaRPr kumimoji="0" lang="en-US" altLang="ja-JP" sz="9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67F21F2-B5CF-3FF6-EF53-E43A081B2970}"/>
              </a:ext>
            </a:extLst>
          </p:cNvPr>
          <p:cNvSpPr txBox="1"/>
          <p:nvPr/>
        </p:nvSpPr>
        <p:spPr>
          <a:xfrm>
            <a:off x="268" y="9088131"/>
            <a:ext cx="3253987" cy="756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歌声サークル　「たう</a:t>
            </a:r>
            <a:r>
              <a:rPr kumimoji="0" lang="en-US" altLang="ja-JP" sz="11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♪</a:t>
            </a:r>
            <a:r>
              <a:rPr kumimoji="0" lang="ja-JP" altLang="en-US" sz="11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たう</a:t>
            </a:r>
            <a:r>
              <a:rPr kumimoji="0" lang="en-US" altLang="ja-JP" sz="11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♪</a:t>
            </a:r>
            <a:r>
              <a:rPr kumimoji="0" lang="ja-JP" altLang="en-US" sz="11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ファミリー♪」</a:t>
            </a:r>
            <a:endParaRPr kumimoji="0" lang="en-US" altLang="ja-JP" sz="1100" b="1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11</a:t>
            </a: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200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19</a:t>
            </a: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日（水）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10</a:t>
            </a: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30</a:t>
            </a: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～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12</a:t>
            </a: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00</a:t>
            </a:r>
          </a:p>
          <a:p>
            <a:pPr marL="0" marR="0" lvl="0" indent="0" algn="just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歌の好きな方、気軽に声を合わせませんか？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D80A560-F2BA-958F-D58C-58B3670E576A}"/>
              </a:ext>
            </a:extLst>
          </p:cNvPr>
          <p:cNvSpPr txBox="1"/>
          <p:nvPr/>
        </p:nvSpPr>
        <p:spPr>
          <a:xfrm>
            <a:off x="3302284" y="8595688"/>
            <a:ext cx="3460907" cy="1080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2025</a:t>
            </a:r>
            <a:r>
              <a:rPr kumimoji="0" lang="ja-JP" altLang="en-US" sz="12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年度　乳幼児クラブ登録について</a:t>
            </a:r>
          </a:p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申し込み受付中です。</a:t>
            </a:r>
          </a:p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詳しくは児童館まで、お問合せください。</a:t>
            </a:r>
            <a:endParaRPr kumimoji="0" lang="en-US" altLang="ja-JP" sz="120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kern="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3544498-19D9-3AA1-3A6E-1071D666285F}"/>
              </a:ext>
            </a:extLst>
          </p:cNvPr>
          <p:cNvSpPr txBox="1"/>
          <p:nvPr/>
        </p:nvSpPr>
        <p:spPr>
          <a:xfrm>
            <a:off x="-1564116" y="4278984"/>
            <a:ext cx="1129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たう♪たう♪</a:t>
            </a:r>
            <a:endParaRPr kumimoji="1"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ファミリー♪</a:t>
            </a:r>
            <a:endParaRPr kumimoji="1"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44180BF-AE74-27B1-4CE7-676CA5EC0817}"/>
              </a:ext>
            </a:extLst>
          </p:cNvPr>
          <p:cNvSpPr txBox="1"/>
          <p:nvPr/>
        </p:nvSpPr>
        <p:spPr>
          <a:xfrm>
            <a:off x="-1399678" y="5408395"/>
            <a:ext cx="10768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のびのびひろば</a:t>
            </a:r>
            <a:endParaRPr kumimoji="1"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遊戯室</a:t>
            </a:r>
            <a:r>
              <a:rPr kumimoji="1" lang="en-US" altLang="ja-JP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0086FB1-0BAF-E42F-C7EB-7679365C6F54}"/>
              </a:ext>
            </a:extLst>
          </p:cNvPr>
          <p:cNvSpPr txBox="1"/>
          <p:nvPr/>
        </p:nvSpPr>
        <p:spPr>
          <a:xfrm>
            <a:off x="-1316011" y="3259494"/>
            <a:ext cx="10768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のびのびひろば</a:t>
            </a:r>
            <a:endParaRPr kumimoji="1"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遊戯室</a:t>
            </a:r>
            <a:r>
              <a:rPr kumimoji="1" lang="en-US" altLang="ja-JP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02E1E5F1-0EEC-B689-14AE-CF3EF7E3DD99}"/>
              </a:ext>
            </a:extLst>
          </p:cNvPr>
          <p:cNvSpPr txBox="1"/>
          <p:nvPr/>
        </p:nvSpPr>
        <p:spPr>
          <a:xfrm>
            <a:off x="-1269588" y="3676292"/>
            <a:ext cx="10768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のびのびひろば</a:t>
            </a:r>
            <a:endParaRPr kumimoji="1"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遊戯室</a:t>
            </a:r>
            <a:r>
              <a:rPr kumimoji="1" lang="en-US" altLang="ja-JP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D6C1E1C-BB6B-6EF2-52D6-C6CD2D1C2CDA}"/>
              </a:ext>
            </a:extLst>
          </p:cNvPr>
          <p:cNvSpPr txBox="1"/>
          <p:nvPr/>
        </p:nvSpPr>
        <p:spPr>
          <a:xfrm>
            <a:off x="-1323641" y="5847959"/>
            <a:ext cx="10768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のびのびひろば</a:t>
            </a:r>
            <a:endParaRPr kumimoji="1"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遊戯室</a:t>
            </a:r>
            <a:r>
              <a:rPr kumimoji="1" lang="en-US" altLang="ja-JP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8F85148F-76B5-776A-24A7-2A7C77CAEBC4}"/>
              </a:ext>
            </a:extLst>
          </p:cNvPr>
          <p:cNvSpPr txBox="1"/>
          <p:nvPr/>
        </p:nvSpPr>
        <p:spPr>
          <a:xfrm>
            <a:off x="-1572343" y="4916100"/>
            <a:ext cx="10768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のびのびひろば</a:t>
            </a:r>
            <a:endParaRPr kumimoji="1"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遊戯室</a:t>
            </a:r>
            <a:r>
              <a:rPr kumimoji="1" lang="en-US" altLang="ja-JP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29C0F0C4-2BF8-C30A-D25C-D3BC48003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91" y="184936"/>
            <a:ext cx="667353" cy="780872"/>
          </a:xfrm>
          <a:prstGeom prst="rect">
            <a:avLst/>
          </a:prstGeom>
        </p:spPr>
      </p:pic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FB4368B2-26F1-50C8-0445-C4816FF1CF41}"/>
              </a:ext>
            </a:extLst>
          </p:cNvPr>
          <p:cNvSpPr/>
          <p:nvPr/>
        </p:nvSpPr>
        <p:spPr>
          <a:xfrm>
            <a:off x="5915429" y="930939"/>
            <a:ext cx="80470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07にくまるフォント" panose="02000900000000000000"/>
              </a:rPr>
              <a:t>Instagram</a:t>
            </a:r>
            <a:endParaRPr lang="ja-JP" alt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07にくまるフォント" panose="0200090000000000000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8655A66-5A20-237F-21CE-A77920BDE057}"/>
              </a:ext>
            </a:extLst>
          </p:cNvPr>
          <p:cNvSpPr txBox="1"/>
          <p:nvPr/>
        </p:nvSpPr>
        <p:spPr>
          <a:xfrm>
            <a:off x="3341551" y="7785451"/>
            <a:ext cx="3432511" cy="7533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廃油回収</a:t>
            </a:r>
            <a:endParaRPr kumimoji="0" lang="en-US" altLang="ja-JP" sz="1100" b="1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11</a:t>
            </a: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200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8</a:t>
            </a: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日（土）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10</a:t>
            </a: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00</a:t>
            </a: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～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12</a:t>
            </a:r>
            <a:r>
              <a:rPr kumimoji="0" lang="ja-JP" altLang="en-US" sz="12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2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00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児童館前に回収ポリタンクを置いています</a:t>
            </a:r>
            <a:r>
              <a:rPr lang="ja-JP" altLang="en-US" sz="1050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。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8B5919C-FF05-E424-9061-1BA53C8FA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191" y="9005256"/>
            <a:ext cx="949831" cy="949831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4921D61-5357-9FBD-2E89-A030290CFBA2}"/>
              </a:ext>
            </a:extLst>
          </p:cNvPr>
          <p:cNvSpPr txBox="1"/>
          <p:nvPr/>
        </p:nvSpPr>
        <p:spPr>
          <a:xfrm>
            <a:off x="2892916" y="6534165"/>
            <a:ext cx="10457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子育て支援講座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2AA60B2E-0C7A-A279-F520-93CFDDF8BA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820" y="1830463"/>
            <a:ext cx="5231149" cy="607489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79981A09-C8A9-8EFE-2FCC-E0992678EF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62" y="442467"/>
            <a:ext cx="765471" cy="765471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159911D3-90D8-632A-94F6-D11EE09142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5609" y="10274116"/>
            <a:ext cx="1825981" cy="1825981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870FFA5C-9280-6580-C22E-FAF5EBEFA4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446957">
            <a:off x="5896146" y="3465224"/>
            <a:ext cx="1080080" cy="101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3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2B4D4A-C803-F18D-CBD1-0B538FCE4AEC}"/>
              </a:ext>
            </a:extLst>
          </p:cNvPr>
          <p:cNvSpPr txBox="1"/>
          <p:nvPr/>
        </p:nvSpPr>
        <p:spPr>
          <a:xfrm>
            <a:off x="3542439" y="4098958"/>
            <a:ext cx="3186493" cy="3127587"/>
          </a:xfrm>
          <a:prstGeom prst="rect">
            <a:avLst/>
          </a:prstGeom>
          <a:ln cap="rnd">
            <a:solidFill>
              <a:schemeClr val="bg2">
                <a:lumMod val="75000"/>
              </a:schemeClr>
            </a:solidFill>
            <a:prstDash val="lgDash"/>
            <a:beve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〇「のびのびひろば（遊戯室・図書室）」</a:t>
            </a:r>
            <a:endParaRPr kumimoji="0" lang="en-US" altLang="ja-JP" sz="1200" b="1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対象：乳幼児親子（登録不要・無料）</a:t>
            </a:r>
            <a:endParaRPr kumimoji="0" lang="en-US" altLang="ja-JP" sz="1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10</a:t>
            </a: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30</a:t>
            </a: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～</a:t>
            </a:r>
            <a:r>
              <a:rPr kumimoji="0" lang="en-US" altLang="ja-JP" sz="1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12</a:t>
            </a: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00</a:t>
            </a: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に遊戯室・図書室で自由遊びができます。</a:t>
            </a:r>
            <a:r>
              <a:rPr lang="ja-JP" altLang="en-US" sz="1000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おもちゃや絵本があります。</a:t>
            </a:r>
            <a:endParaRPr lang="en-US" altLang="ja-JP" sz="1000" kern="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〇「トランポリンの日」　</a:t>
            </a:r>
            <a:r>
              <a:rPr lang="en-US" altLang="ja-JP" sz="12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17</a:t>
            </a: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日（月）</a:t>
            </a:r>
            <a:endParaRPr kumimoji="0" lang="en-US" altLang="ja-JP" sz="1200" b="1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対象：乳幼児親子（登録不要・無料）</a:t>
            </a:r>
            <a:endParaRPr kumimoji="0" lang="en-US" altLang="ja-JP" sz="1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10</a:t>
            </a: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30</a:t>
            </a: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～</a:t>
            </a:r>
            <a:r>
              <a:rPr kumimoji="0" lang="en-US" altLang="ja-JP" sz="1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12</a:t>
            </a: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00</a:t>
            </a: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に遊戯室で</a:t>
            </a:r>
            <a:endParaRPr kumimoji="0" lang="en-US" altLang="ja-JP" sz="1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トランポリンで遊べます。</a:t>
            </a:r>
            <a:endParaRPr kumimoji="0" lang="en-US" altLang="ja-JP" sz="1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♢乳幼児親子の方に</a:t>
            </a:r>
            <a:r>
              <a:rPr kumimoji="0" lang="en-US" altLang="ja-JP" sz="9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</a:t>
            </a:r>
            <a:r>
              <a:rPr kumimoji="0" lang="ja-JP" altLang="en-US" sz="9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週間に３冊、図書の貸し出しをしています</a:t>
            </a:r>
            <a:r>
              <a:rPr lang="ja-JP" altLang="en-US" sz="900" b="1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。</a:t>
            </a:r>
            <a:r>
              <a:rPr kumimoji="0" lang="ja-JP" altLang="en-US" sz="9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詳しくは児童館まで問い合わせください。</a:t>
            </a:r>
            <a:endParaRPr kumimoji="0" lang="en-US" altLang="ja-JP" sz="900" b="1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0" b="1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E2F35AA-B1FC-0D6F-9E8C-2B814DD09005}"/>
              </a:ext>
            </a:extLst>
          </p:cNvPr>
          <p:cNvSpPr txBox="1"/>
          <p:nvPr/>
        </p:nvSpPr>
        <p:spPr>
          <a:xfrm>
            <a:off x="-3321135" y="7088293"/>
            <a:ext cx="2283230" cy="224414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2025</a:t>
            </a:r>
            <a:r>
              <a:rPr kumimoji="0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年度　</a:t>
            </a:r>
            <a:endParaRPr kumimoji="0" lang="en-US" altLang="ja-JP" sz="1400" b="1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乳幼児クラブ</a:t>
            </a:r>
            <a:endParaRPr kumimoji="0" lang="en-US" altLang="ja-JP" sz="1400" b="1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クラブ登録について</a:t>
            </a:r>
            <a:endParaRPr kumimoji="0" lang="en-US" altLang="ja-JP" sz="1400" b="1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500" b="1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申し込み受付中です。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定員になり次第締め切ります。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登録をご希望の方は、児童館まで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お問合せください。</a:t>
            </a:r>
            <a:endParaRPr kumimoji="0" lang="en-US" altLang="ja-JP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5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84034F-DA7B-5660-861E-03C460333F96}"/>
              </a:ext>
            </a:extLst>
          </p:cNvPr>
          <p:cNvSpPr txBox="1"/>
          <p:nvPr/>
        </p:nvSpPr>
        <p:spPr>
          <a:xfrm>
            <a:off x="-5582017" y="5269631"/>
            <a:ext cx="2684581" cy="3990499"/>
          </a:xfrm>
          <a:prstGeom prst="roundRect">
            <a:avLst>
              <a:gd name="adj" fmla="val 7811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★一般来館で利用のみなさんへ★</a:t>
            </a: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kern="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・初回時に「利用者票」の記入を</a:t>
            </a:r>
            <a:endParaRPr lang="en-US" altLang="ja-JP" sz="1100" kern="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kern="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お願いしています。</a:t>
            </a:r>
            <a:endParaRPr lang="en-US" altLang="ja-JP" sz="1100" kern="0" noProof="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10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・来館したら、玄関で名前を書いて</a:t>
            </a:r>
            <a:endParaRPr kumimoji="0" lang="en-US" altLang="ja-JP" sz="110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kern="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ja-JP" altLang="en-US" sz="110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ください。</a:t>
            </a:r>
            <a:endParaRPr kumimoji="0" lang="en-US" altLang="ja-JP" sz="110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100" kern="0" noProof="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kern="0" noProof="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・学校からお家に帰ってランドセルを</a:t>
            </a:r>
            <a:endParaRPr lang="en-US" altLang="ja-JP" sz="1100" kern="0" noProof="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kern="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100" kern="0" noProof="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置いてから遊びに来てください。</a:t>
            </a:r>
            <a:endParaRPr lang="en-US" altLang="ja-JP" sz="1100" kern="0" noProof="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100" kern="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・水筒（お茶・水</a:t>
            </a:r>
            <a:r>
              <a:rPr lang="ja-JP" altLang="en-US" sz="1100" kern="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r>
              <a:rPr kumimoji="0" lang="ja-JP" altLang="en-US" sz="110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を持ってきて</a:t>
            </a:r>
            <a:endParaRPr lang="en-US" altLang="ja-JP" sz="1100" kern="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ください。</a:t>
            </a:r>
            <a:endParaRPr kumimoji="0" lang="en-US" altLang="ja-JP" sz="110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100" kern="0" noProof="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kern="0" noProof="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・おかしや食べ物は児童館の中では</a:t>
            </a:r>
            <a:endParaRPr lang="en-US" altLang="ja-JP" sz="1100" kern="0" noProof="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kern="0" noProof="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食べないでください。</a:t>
            </a:r>
            <a:endParaRPr lang="en-US" altLang="ja-JP" sz="1100" kern="0" noProof="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100" kern="0" noProof="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kern="0" noProof="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・ゲームや携帯電話、貴重品やカギは</a:t>
            </a:r>
            <a:endParaRPr lang="en-US" altLang="ja-JP" sz="1100" kern="0" noProof="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kern="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100" kern="0" noProof="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事務室で預かります。</a:t>
            </a:r>
            <a:endParaRPr lang="en-US" altLang="ja-JP" sz="1100" kern="0" noProof="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100" kern="0" noProof="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kern="0" noProof="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・おもちゃは大切にあつかい、使った</a:t>
            </a:r>
            <a:endParaRPr lang="en-US" altLang="ja-JP" sz="1100" kern="0" noProof="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kern="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100" kern="0" noProof="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後は片づけましょう</a:t>
            </a:r>
            <a:r>
              <a:rPr lang="ja-JP" altLang="en-US" sz="1100" kern="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100" kern="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39EC03-1DF9-D86F-FED5-C5E30DD2E038}"/>
              </a:ext>
            </a:extLst>
          </p:cNvPr>
          <p:cNvSpPr txBox="1"/>
          <p:nvPr/>
        </p:nvSpPr>
        <p:spPr>
          <a:xfrm>
            <a:off x="129067" y="4078914"/>
            <a:ext cx="3299933" cy="3168881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2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子育て支援講座</a:t>
            </a:r>
            <a:endParaRPr kumimoji="1" lang="en-US" altLang="ja-JP" sz="12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もしものために！</a:t>
            </a:r>
          </a:p>
          <a:p>
            <a:pPr algn="ctr">
              <a:lnSpc>
                <a:spcPct val="150000"/>
              </a:lnSpc>
            </a:pP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お家での事故や誤飲について</a:t>
            </a:r>
          </a:p>
          <a:p>
            <a:pPr>
              <a:lnSpc>
                <a:spcPct val="150000"/>
              </a:lnSpc>
            </a:pPr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日時：</a:t>
            </a:r>
            <a:r>
              <a:rPr kumimoji="1" lang="en-US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26</a:t>
            </a:r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日（水）</a:t>
            </a:r>
            <a:r>
              <a:rPr kumimoji="1" lang="en-US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10:30</a:t>
            </a:r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11:30</a:t>
            </a:r>
          </a:p>
          <a:p>
            <a:pPr>
              <a:lnSpc>
                <a:spcPct val="150000"/>
              </a:lnSpc>
            </a:pPr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費用：無料</a:t>
            </a:r>
            <a:r>
              <a:rPr kumimoji="1" lang="en-US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事前申し込み制</a:t>
            </a:r>
            <a:r>
              <a:rPr kumimoji="1" lang="en-US" altLang="ja-JP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>
              <a:lnSpc>
                <a:spcPct val="150000"/>
              </a:lnSpc>
            </a:pPr>
            <a:endParaRPr kumimoji="1"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もしものために、お家でのお子さんの事故や誤飲について学びませんか？　いざという時にお子さんの命を守れるのはお父さん・お母さんです。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もしもの時どうすればいいのかを知る事で、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落ち着いて行動する事ができますよ。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6C6FBD-CF7B-000B-A827-56E61E073C76}"/>
              </a:ext>
            </a:extLst>
          </p:cNvPr>
          <p:cNvSpPr txBox="1"/>
          <p:nvPr/>
        </p:nvSpPr>
        <p:spPr>
          <a:xfrm>
            <a:off x="-3010553" y="9994799"/>
            <a:ext cx="2772000" cy="815608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～お知らせ～</a:t>
            </a:r>
            <a:endParaRPr kumimoji="1"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７月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22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火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25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まで小学校夏季休暇のため、のびのびひろば・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ランチタイムはお休みします。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73B411-81C9-F793-B66E-786C21996F51}"/>
              </a:ext>
            </a:extLst>
          </p:cNvPr>
          <p:cNvSpPr txBox="1"/>
          <p:nvPr/>
        </p:nvSpPr>
        <p:spPr>
          <a:xfrm>
            <a:off x="129067" y="400"/>
            <a:ext cx="6599865" cy="40291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～わくわく子どもマーケット　</a:t>
            </a:r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2025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　</a:t>
            </a:r>
            <a:endParaRPr kumimoji="1"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1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日時 ：</a:t>
            </a:r>
            <a:r>
              <a:rPr lang="en-US" altLang="ja-JP" sz="11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11</a:t>
            </a:r>
            <a:r>
              <a:rPr lang="ja-JP" altLang="en-US" sz="11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1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15</a:t>
            </a:r>
            <a:r>
              <a:rPr lang="ja-JP" altLang="en-US" sz="11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日（土）　</a:t>
            </a:r>
            <a:r>
              <a:rPr lang="en-US" altLang="ja-JP" sz="11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13:30</a:t>
            </a:r>
            <a:r>
              <a:rPr lang="ja-JP" altLang="en-US" sz="11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11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16:00</a:t>
            </a:r>
            <a:r>
              <a:rPr lang="ja-JP" altLang="en-US" sz="11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場所  </a:t>
            </a:r>
            <a:r>
              <a:rPr lang="en-US" altLang="ja-JP" sz="11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: </a:t>
            </a:r>
            <a:r>
              <a:rPr lang="ja-JP" altLang="en-US" sz="11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京都市壬生児童館・中京地域体育館</a:t>
            </a:r>
          </a:p>
          <a:p>
            <a:pPr algn="ctr">
              <a:lnSpc>
                <a:spcPts val="1400"/>
              </a:lnSpc>
            </a:pPr>
            <a:r>
              <a:rPr lang="ja-JP" altLang="en-US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専用チケット </a:t>
            </a:r>
            <a:r>
              <a:rPr lang="en-US" altLang="ja-JP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:</a:t>
            </a:r>
            <a:r>
              <a:rPr lang="ja-JP" altLang="en-US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１つづり</a:t>
            </a:r>
            <a:r>
              <a:rPr lang="en-US" altLang="ja-JP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700</a:t>
            </a:r>
            <a:r>
              <a:rPr lang="ja-JP" altLang="en-US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円（</a:t>
            </a:r>
            <a:r>
              <a:rPr lang="en-US" altLang="ja-JP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50</a:t>
            </a:r>
            <a:r>
              <a:rPr lang="ja-JP" altLang="en-US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円券</a:t>
            </a:r>
            <a:r>
              <a:rPr lang="en-US" altLang="ja-JP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14</a:t>
            </a:r>
            <a:r>
              <a:rPr lang="ja-JP" altLang="en-US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枚つづり）</a:t>
            </a:r>
            <a:r>
              <a:rPr lang="ja-JP" altLang="en-US" sz="11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1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(※</a:t>
            </a:r>
            <a:r>
              <a:rPr lang="ja-JP" altLang="en-US" sz="11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すべて当日のみ有効。返金はできません</a:t>
            </a:r>
            <a:r>
              <a:rPr lang="en-US" altLang="ja-JP" sz="11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ts val="1400"/>
              </a:lnSpc>
            </a:pPr>
            <a:endParaRPr lang="en-US" altLang="ja-JP" sz="105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</a:pPr>
            <a:r>
              <a:rPr lang="en-US" altLang="ja-JP" sz="105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105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年で１度の壬生児童館のお祭りです。今年も楽しいお店が盛りだくさん！　</a:t>
            </a:r>
            <a:endParaRPr lang="en-US" altLang="ja-JP" sz="105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</a:pPr>
            <a:r>
              <a:rPr lang="ja-JP" altLang="en-US" sz="105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乳幼児親子さんから大人までみんなで楽しめるお祭りです</a:t>
            </a:r>
            <a:r>
              <a:rPr lang="ja-JP" altLang="en-US" sz="11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  <a:r>
              <a:rPr lang="ja-JP" altLang="en-US" sz="105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ぜひ遊びにきてください！</a:t>
            </a:r>
            <a:endParaRPr lang="en-US" altLang="ja-JP" sz="105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</a:pPr>
            <a:endParaRPr lang="en-US" altLang="ja-JP" sz="11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ja-JP" altLang="en-US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学童クラブのお店</a:t>
            </a:r>
            <a:endParaRPr lang="en-US" altLang="ja-JP" sz="105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ja-JP" altLang="en-US" sz="105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○あてものやさん　○だがしやさん　○ジュースやさん　  ○パンやさん　　○しゃてきやさん</a:t>
            </a:r>
            <a:endParaRPr lang="en-US" altLang="ja-JP" sz="105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ja-JP" altLang="en-US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みぶ会のお店</a:t>
            </a:r>
            <a:endParaRPr lang="en-US" altLang="ja-JP" sz="105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</a:pPr>
            <a:r>
              <a:rPr lang="ja-JP" altLang="en-US" sz="105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○コインおとし　　○キーホルダー作り　○魚つり　　○ルーレット</a:t>
            </a:r>
            <a:endParaRPr lang="en-US" altLang="ja-JP" sz="105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ja-JP" altLang="en-US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地域の方のお店　</a:t>
            </a:r>
            <a:r>
              <a:rPr lang="ja-JP" altLang="en-US" sz="105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　　　　　　　　　　　　　　　　　　</a:t>
            </a:r>
            <a:r>
              <a:rPr lang="ja-JP" altLang="en-US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大学生のお店</a:t>
            </a:r>
          </a:p>
          <a:p>
            <a:pPr>
              <a:lnSpc>
                <a:spcPts val="1400"/>
              </a:lnSpc>
            </a:pPr>
            <a:r>
              <a:rPr lang="ja-JP" altLang="en-US" sz="105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○おたのしみくじ　 ○ポップコーンやさん　　○フリーマーケット　　〇バルーンアート＆けん玉</a:t>
            </a:r>
            <a:endParaRPr lang="en-US" altLang="ja-JP" sz="105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ja-JP" altLang="en-US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endParaRPr lang="en-US" altLang="ja-JP" sz="105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</a:pPr>
            <a:r>
              <a:rPr lang="ja-JP" altLang="en-US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開幕太鼓　</a:t>
            </a:r>
            <a:r>
              <a:rPr lang="en-US" altLang="ja-JP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13</a:t>
            </a:r>
            <a:r>
              <a:rPr lang="ja-JP" altLang="en-US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30</a:t>
            </a:r>
            <a:r>
              <a:rPr lang="ja-JP" altLang="en-US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～</a:t>
            </a:r>
            <a:endParaRPr lang="en-US" altLang="ja-JP" sz="105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ja-JP" altLang="en-US" sz="9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太鼓教室のメンバーによる演奏でスタートです！　</a:t>
            </a:r>
            <a:r>
              <a:rPr lang="ja-JP" altLang="en-US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　　　　　　　　　　</a:t>
            </a:r>
            <a:endParaRPr lang="en-US" altLang="ja-JP" sz="105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</a:pPr>
            <a:r>
              <a:rPr lang="zh-TW" altLang="en-US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閉幕太鼓　</a:t>
            </a:r>
            <a:r>
              <a:rPr lang="en-US" altLang="zh-TW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15</a:t>
            </a:r>
            <a:r>
              <a:rPr lang="zh-TW" altLang="en-US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zh-TW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45</a:t>
            </a:r>
            <a:r>
              <a:rPr lang="zh-TW" altLang="en-US" sz="105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～</a:t>
            </a:r>
            <a:endParaRPr lang="en-US" altLang="ja-JP" sz="10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</a:pPr>
            <a:r>
              <a:rPr lang="ja-JP" altLang="en-US" sz="9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太鼓教室のメンバーによる演奏で締めくくります</a:t>
            </a:r>
            <a:r>
              <a:rPr lang="ja-JP" altLang="en-US" sz="10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。</a:t>
            </a:r>
            <a:endParaRPr lang="en-US" altLang="ja-JP" sz="10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</a:pPr>
            <a:endParaRPr lang="en-US" altLang="ja-JP" sz="10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4E89E72-AE52-F3DA-9243-22A05B4FAF1B}"/>
              </a:ext>
            </a:extLst>
          </p:cNvPr>
          <p:cNvSpPr txBox="1"/>
          <p:nvPr/>
        </p:nvSpPr>
        <p:spPr>
          <a:xfrm>
            <a:off x="129067" y="7801071"/>
            <a:ext cx="335422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～◎は登録制の教室です。～　　　　　　　　　　</a:t>
            </a:r>
          </a:p>
          <a:p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◎詩吟教室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日（土）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10:30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図書室</a:t>
            </a:r>
          </a:p>
          <a:p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◎太鼓教室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日（木）・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13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日（木）　　　　　　</a:t>
            </a: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3:45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中京地域体育館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児童館集合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 </a:t>
            </a:r>
          </a:p>
          <a:p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将棋教室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日（土）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11:15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育成室</a:t>
            </a:r>
          </a:p>
          <a:p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◎畑クラブ　</a:t>
            </a:r>
          </a:p>
          <a:p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火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１年生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2:30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年生　３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:30</a:t>
            </a: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年生以上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4:00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◎トランポリン教室</a:t>
            </a:r>
          </a:p>
          <a:p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22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土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 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グループ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10:15</a:t>
            </a: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グループ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11:05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遊戯室</a:t>
            </a:r>
          </a:p>
          <a:p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◎「いい～んですクラブ」</a:t>
            </a: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メンバー募集中です。興味のある人は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児童館まで☆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3BD201B-14C1-2452-EE96-715A3569223A}"/>
              </a:ext>
            </a:extLst>
          </p:cNvPr>
          <p:cNvSpPr txBox="1"/>
          <p:nvPr/>
        </p:nvSpPr>
        <p:spPr>
          <a:xfrm>
            <a:off x="3485718" y="7848266"/>
            <a:ext cx="32999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〇体育館であそぼう</a:t>
            </a:r>
          </a:p>
          <a:p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21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日（金）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3:30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中京地域体育館　　　　（児童館集合）</a:t>
            </a:r>
          </a:p>
          <a:p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25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日（火）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3:30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中京地域体育館　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（児童館集合）</a:t>
            </a:r>
          </a:p>
          <a:p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〇野球教室　　　　　　　　　　　　　　　　　　　</a:t>
            </a:r>
          </a:p>
          <a:p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日（土）３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:30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中京地域体育館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（児童館集合）</a:t>
            </a:r>
          </a:p>
          <a:p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〇けん玉週間</a:t>
            </a:r>
          </a:p>
          <a:p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22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日（土）～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日（土）</a:t>
            </a:r>
          </a:p>
          <a:p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○トランポリンの日</a:t>
            </a: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日（月）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年生</a:t>
            </a: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日（火）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年生以上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8A8DB4A-108A-DA44-F31E-7B1177145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33136">
            <a:off x="2538473" y="4913179"/>
            <a:ext cx="911058" cy="91105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EBC39BA-F0BA-998C-78EA-BD02AA445D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9790"/>
            <a:ext cx="6858000" cy="55785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5DC3CB2-F33E-F852-4A32-C8CE3213D92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3049" y="2880641"/>
            <a:ext cx="1966820" cy="114873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E8C3044-FA0F-A8C7-3511-E57A6F1BE5A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571" y="11669627"/>
            <a:ext cx="6414361" cy="52237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1B32639-64D9-01F3-9DF3-BF3204C618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9869" y="5663354"/>
            <a:ext cx="777919" cy="77791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0BCC80-CF4A-82AD-5D30-C66431ADA10F}"/>
              </a:ext>
            </a:extLst>
          </p:cNvPr>
          <p:cNvSpPr txBox="1"/>
          <p:nvPr/>
        </p:nvSpPr>
        <p:spPr>
          <a:xfrm>
            <a:off x="2157370" y="7339767"/>
            <a:ext cx="335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小学生向けのお知らせ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6EBD18A-3F2B-870D-472B-F1C2E69DFF4A}"/>
              </a:ext>
            </a:extLst>
          </p:cNvPr>
          <p:cNvSpPr txBox="1"/>
          <p:nvPr/>
        </p:nvSpPr>
        <p:spPr>
          <a:xfrm>
            <a:off x="5020518" y="9916277"/>
            <a:ext cx="3043115" cy="8752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584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4806</TotalTime>
  <Words>1698</Words>
  <Application>Microsoft Office PowerPoint</Application>
  <PresentationFormat>ワイド画面</PresentationFormat>
  <Paragraphs>312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6" baseType="lpstr">
      <vt:lpstr>07にくまるフォント</vt:lpstr>
      <vt:lpstr>07やさしさゴシック手書き</vt:lpstr>
      <vt:lpstr>HGP創英角ﾎﾟｯﾌﾟ体</vt:lpstr>
      <vt:lpstr>HG丸ｺﾞｼｯｸM-PRO</vt:lpstr>
      <vt:lpstr>HG創英角ﾎﾟｯﾌﾟ体</vt:lpstr>
      <vt:lpstr>Meiryo UI</vt:lpstr>
      <vt:lpstr>Noto Sans JP</vt:lpstr>
      <vt:lpstr>ゆず ポップ A [M] Bold</vt:lpstr>
      <vt:lpstr>游ゴシック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mibu1-PC</dc:creator>
  <cp:lastModifiedBy>mibu@kyo-yancha.ne.jp</cp:lastModifiedBy>
  <cp:revision>324</cp:revision>
  <cp:lastPrinted>2025-10-24T08:30:57Z</cp:lastPrinted>
  <dcterms:created xsi:type="dcterms:W3CDTF">2021-05-21T02:13:57Z</dcterms:created>
  <dcterms:modified xsi:type="dcterms:W3CDTF">2025-10-28T02:56:56Z</dcterms:modified>
</cp:coreProperties>
</file>